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980" r:id="rId1"/>
  </p:sldMasterIdLst>
  <p:notesMasterIdLst>
    <p:notesMasterId r:id="rId33"/>
  </p:notesMasterIdLst>
  <p:sldIdLst>
    <p:sldId id="265" r:id="rId2"/>
    <p:sldId id="256" r:id="rId3"/>
    <p:sldId id="259" r:id="rId4"/>
    <p:sldId id="258" r:id="rId5"/>
    <p:sldId id="269" r:id="rId6"/>
    <p:sldId id="268" r:id="rId7"/>
    <p:sldId id="311" r:id="rId8"/>
    <p:sldId id="260" r:id="rId9"/>
    <p:sldId id="308" r:id="rId10"/>
    <p:sldId id="327" r:id="rId11"/>
    <p:sldId id="310" r:id="rId12"/>
    <p:sldId id="312" r:id="rId13"/>
    <p:sldId id="271" r:id="rId14"/>
    <p:sldId id="315" r:id="rId15"/>
    <p:sldId id="313" r:id="rId16"/>
    <p:sldId id="329" r:id="rId17"/>
    <p:sldId id="330" r:id="rId18"/>
    <p:sldId id="331" r:id="rId19"/>
    <p:sldId id="303" r:id="rId20"/>
    <p:sldId id="325" r:id="rId21"/>
    <p:sldId id="281" r:id="rId22"/>
    <p:sldId id="318" r:id="rId23"/>
    <p:sldId id="317" r:id="rId24"/>
    <p:sldId id="321" r:id="rId25"/>
    <p:sldId id="320" r:id="rId26"/>
    <p:sldId id="322" r:id="rId27"/>
    <p:sldId id="323" r:id="rId28"/>
    <p:sldId id="326" r:id="rId29"/>
    <p:sldId id="280" r:id="rId30"/>
    <p:sldId id="328" r:id="rId31"/>
    <p:sldId id="264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Cambria Math" panose="02040503050406030204" pitchFamily="18" charset="0"/>
      <p:regular r:id="rId42"/>
    </p:embeddedFont>
    <p:embeddedFont>
      <p:font typeface="Century Gothic" panose="020B0502020202020204" pitchFamily="34" charset="0"/>
      <p:regular r:id="rId43"/>
      <p:bold r:id="rId44"/>
      <p:italic r:id="rId45"/>
      <p:boldItalic r:id="rId46"/>
    </p:embeddedFont>
    <p:embeddedFont>
      <p:font typeface="Constantia" panose="02030602050306030303" pitchFamily="18" charset="0"/>
      <p:regular r:id="rId47"/>
      <p:bold r:id="rId48"/>
      <p:italic r:id="rId49"/>
      <p:boldItalic r:id="rId50"/>
    </p:embeddedFont>
    <p:embeddedFont>
      <p:font typeface="Corbel" panose="020B0503020204020204" pitchFamily="34" charset="0"/>
      <p:regular r:id="rId51"/>
      <p:bold r:id="rId52"/>
      <p:italic r:id="rId53"/>
      <p:boldItalic r:id="rId54"/>
    </p:embeddedFont>
    <p:embeddedFont>
      <p:font typeface="IranNastaliq" panose="02020505000000020003" pitchFamily="18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h-shah" initials="m" lastIdx="25" clrIdx="0">
    <p:extLst>
      <p:ext uri="{19B8F6BF-5375-455C-9EA6-DF929625EA0E}">
        <p15:presenceInfo xmlns:p15="http://schemas.microsoft.com/office/powerpoint/2012/main" userId="mh-shah" providerId="None"/>
      </p:ext>
    </p:extLst>
  </p:cmAuthor>
  <p:cmAuthor id="2" name="Masoud Mardanshahi" initials="MM" lastIdx="1" clrIdx="1">
    <p:extLst>
      <p:ext uri="{19B8F6BF-5375-455C-9EA6-DF929625EA0E}">
        <p15:presenceInfo xmlns:p15="http://schemas.microsoft.com/office/powerpoint/2012/main" userId="be3593af3a08e7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E0DBD0"/>
    <a:srgbClr val="DCD7CA"/>
    <a:srgbClr val="E1DD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18" autoAdjust="0"/>
    <p:restoredTop sz="94434" autoAdjust="0"/>
  </p:normalViewPr>
  <p:slideViewPr>
    <p:cSldViewPr snapToGrid="0">
      <p:cViewPr varScale="1">
        <p:scale>
          <a:sx n="68" d="100"/>
          <a:sy n="68" d="100"/>
        </p:scale>
        <p:origin x="85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2:47:34.622" idx="1">
    <p:pos x="10" y="10"/>
    <p:text>بازی matching pennies باشه حتما
عکسا فقط باشه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57:25.679" idx="10">
    <p:pos x="10" y="10"/>
    <p:text>جای duopoly بازی the monney sharing game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3:59:17.958" idx="15">
    <p:pos x="10" y="106"/>
    <p:text>+ ی چرخش در شکل مثل نمونه کوچیک</p:text>
    <p:extLst>
      <p:ext uri="{C676402C-5697-4E1C-873F-D02D1690AC5C}">
        <p15:threadingInfo xmlns:p15="http://schemas.microsoft.com/office/powerpoint/2012/main" timeZoneBias="-270">
          <p15:parentCm authorId="1" idx="10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4:12:08.017" idx="19">
    <p:pos x="10" y="10"/>
    <p:text>اگه میتونی ی شکل دیگه از prisoners delimma یا money گیر بیار که از ی مدل بشن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4:29:16.710" idx="20">
    <p:pos x="4064" y="570"/>
    <p:text>جدول آورده شود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4:45:47.214" idx="22">
    <p:pos x="10" y="10"/>
    <p:text>به ترتیب متن از بالاترین تا پایینی به ترتیب هر کدام در یک بازه زمانی نشان داده شود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4:50:16.336" idx="23">
    <p:pos x="10" y="106"/>
    <p:text>5 تا عکسه</p:text>
    <p:extLst>
      <p:ext uri="{C676402C-5697-4E1C-873F-D02D1690AC5C}">
        <p15:threadingInfo xmlns:p15="http://schemas.microsoft.com/office/powerpoint/2012/main" timeZoneBias="-270">
          <p15:parentCm authorId="1" idx="22"/>
        </p15:threadingInfo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6:56:51.185" idx="24">
    <p:pos x="6820" y="2151"/>
    <p:text>3 عکس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6:58:25.328" idx="25">
    <p:pos x="6984" y="672"/>
    <p:text>3 عکس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11:48.570" idx="6">
    <p:pos x="10" y="10"/>
    <p:text>دونه دونه شکلا بیاد و دو بازی که با هم توی اون چیز متفاوتن مثلا: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3:14:21.620" idx="7">
    <p:pos x="10" y="106"/>
    <p:text>قسمت فقط strategy و player رو ساختم</p:text>
    <p:extLst>
      <p:ext uri="{C676402C-5697-4E1C-873F-D02D1690AC5C}">
        <p15:threadingInfo xmlns:p15="http://schemas.microsoft.com/office/powerpoint/2012/main" timeZoneBias="-270">
          <p15:parentCm authorId="1" idx="6"/>
        </p15:threadingInfo>
      </p:ext>
    </p:extLst>
  </p:cm>
  <p:cm authorId="1" dt="2014-04-18T13:19:26.737" idx="8">
    <p:pos x="10" y="202"/>
    <p:text>این اسلایدو play کن</p:text>
    <p:extLst>
      <p:ext uri="{C676402C-5697-4E1C-873F-D02D1690AC5C}">
        <p15:threadingInfo xmlns:p15="http://schemas.microsoft.com/office/powerpoint/2012/main" timeZoneBias="-270">
          <p15:parentCm authorId="1" idx="6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02:59.108" idx="3">
    <p:pos x="10" y="10"/>
    <p:text>جدولاش هم بیاد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03:57.789" idx="4">
    <p:pos x="10" y="10"/>
    <p:text>جدولاش هم بیاد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02:59.108" idx="3">
    <p:pos x="10" y="10"/>
    <p:text>جدولاش هم بیاد</p:text>
    <p:extLst>
      <p:ext uri="{C676402C-5697-4E1C-873F-D02D1690AC5C}">
        <p15:threadingInfo xmlns:p15="http://schemas.microsoft.com/office/powerpoint/2012/main" timeZoneBias="-27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30:00.701" idx="9">
    <p:pos x="10" y="10"/>
    <p:text>اگه حال داشتی جدول رو هم با شکل اعدادشو یکی کن</p:text>
    <p:extLst>
      <p:ext uri="{C676402C-5697-4E1C-873F-D02D1690AC5C}">
        <p15:threadingInfo xmlns:p15="http://schemas.microsoft.com/office/powerpoint/2012/main" timeZoneBias="-270"/>
      </p:ext>
    </p:extLst>
  </p:cm>
  <p:cm authorId="2" dt="2014-04-21T02:08:51.429" idx="1">
    <p:pos x="10" y="106"/>
    <p:text>ندارم ساعت 2:08 شبه</p:text>
    <p:extLst>
      <p:ext uri="{C676402C-5697-4E1C-873F-D02D1690AC5C}">
        <p15:threadingInfo xmlns:p15="http://schemas.microsoft.com/office/powerpoint/2012/main" timeZoneBias="-270">
          <p15:parentCm authorId="1" idx="9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57:25.679" idx="10">
    <p:pos x="10" y="10"/>
    <p:text>جای duopoly بازی the monney sharing game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3:59:17.958" idx="15">
    <p:pos x="10" y="106"/>
    <p:text>+ ی چرخش در شکل مثل نمونه کوچیک</p:text>
    <p:extLst>
      <p:ext uri="{C676402C-5697-4E1C-873F-D02D1690AC5C}">
        <p15:threadingInfo xmlns:p15="http://schemas.microsoft.com/office/powerpoint/2012/main" timeZoneBias="-270">
          <p15:parentCm authorId="1" idx="10"/>
        </p15:threadingInfo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57:25.679" idx="10">
    <p:pos x="10" y="10"/>
    <p:text>جای duopoly بازی the monney sharing game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3:59:17.958" idx="15">
    <p:pos x="10" y="106"/>
    <p:text>+ ی چرخش در شکل مثل نمونه کوچیک</p:text>
    <p:extLst>
      <p:ext uri="{C676402C-5697-4E1C-873F-D02D1690AC5C}">
        <p15:threadingInfo xmlns:p15="http://schemas.microsoft.com/office/powerpoint/2012/main" timeZoneBias="-270">
          <p15:parentCm authorId="1" idx="10"/>
        </p15:threadingInfo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4-04-18T13:57:25.679" idx="10">
    <p:pos x="10" y="10"/>
    <p:text>جای duopoly بازی the monney sharing game</p:text>
    <p:extLst>
      <p:ext uri="{C676402C-5697-4E1C-873F-D02D1690AC5C}">
        <p15:threadingInfo xmlns:p15="http://schemas.microsoft.com/office/powerpoint/2012/main" timeZoneBias="-270"/>
      </p:ext>
    </p:extLst>
  </p:cm>
  <p:cm authorId="1" dt="2014-04-18T13:59:17.958" idx="15">
    <p:pos x="10" y="106"/>
    <p:text>+ ی چرخش در شکل مثل نمونه کوچیک</p:text>
    <p:extLst>
      <p:ext uri="{C676402C-5697-4E1C-873F-D02D1690AC5C}">
        <p15:threadingInfo xmlns:p15="http://schemas.microsoft.com/office/powerpoint/2012/main" timeZoneBias="-270">
          <p15:parentCm authorId="1" idx="10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1D7C1-456F-4EF7-94BA-643C4F35B003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5FA4B-3308-4F6E-823C-5AE260793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00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5FA4B-3308-4F6E-823C-5AE2607933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99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5FA4B-3308-4F6E-823C-5AE2607933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45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کدوم</a:t>
            </a:r>
            <a:r>
              <a:rPr lang="fa-IR" baseline="0" dirty="0"/>
              <a:t> تعادل نشه؟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5FA4B-3308-4F6E-823C-5AE26079335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553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/>
              <a:t>دایلما</a:t>
            </a:r>
          </a:p>
          <a:p>
            <a:r>
              <a:rPr lang="fa-IR" dirty="0"/>
              <a:t>گذاشته شود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5FA4B-3308-4F6E-823C-5AE2607933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694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5FA4B-3308-4F6E-823C-5AE2607933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52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2" y="1380070"/>
            <a:ext cx="8574623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8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72C8AF-0BAE-43E8-B125-85F896F98308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3" y="5883277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21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D7B56-4EB8-4DC1-80DE-A16FFF59CE47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9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4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5FD3F-B3DD-4016-B231-6BFAEBA4B005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46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3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304D0-CCD9-4046-825F-3C06E648B05D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62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80D6-DEFE-4DAB-A736-E157B68D0D7A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11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3" y="685801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4" y="3886200"/>
            <a:ext cx="10018711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1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8DE5D-18F3-4EB1-BBDA-A432F50F96C6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4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3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2DEAA-6362-4E27-A323-51CBA96575DE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60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333F7-9DCA-4361-9D59-24BC01332A24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66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7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3" y="685800"/>
            <a:ext cx="8019743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144AC-2C83-4D42-8A04-08E924E7A64E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0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7504FD-9E20-43DA-97AD-59A1C29187E5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8" y="5867133"/>
            <a:ext cx="551167" cy="365125"/>
          </a:xfrm>
        </p:spPr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9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80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9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9F7E8-11DF-481E-80F9-6AB27EFD228D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23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4" y="2667001"/>
            <a:ext cx="4895055" cy="312420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6E572-D6DB-43AF-AAC0-04DBD822EC1B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68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9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1800"/>
            </a:lvl1pPr>
            <a:lvl2pPr>
              <a:buClr>
                <a:schemeClr val="accent1">
                  <a:lumMod val="75000"/>
                </a:schemeClr>
              </a:buClr>
              <a:defRPr sz="1600"/>
            </a:lvl2pPr>
            <a:lvl3pPr>
              <a:buClr>
                <a:schemeClr val="accent1">
                  <a:lumMod val="75000"/>
                </a:schemeClr>
              </a:buClr>
              <a:defRPr sz="1400"/>
            </a:lvl3pPr>
            <a:lvl4pPr>
              <a:buClr>
                <a:schemeClr val="accent1">
                  <a:lumMod val="75000"/>
                </a:schemeClr>
              </a:buClr>
              <a:defRPr sz="1200"/>
            </a:lvl4pPr>
            <a:lvl5pPr>
              <a:buClr>
                <a:schemeClr val="accent1">
                  <a:lumMod val="75000"/>
                </a:schemeClr>
              </a:buCl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BE0B-B6CF-4082-B73B-59EE7950377E}" type="datetime1">
              <a:rPr lang="en-US" smtClean="0"/>
              <a:t>6/22/2023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47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F4967-3666-4398-9E11-A3FB97629C7C}" type="datetime1">
              <a:rPr lang="en-US" smtClean="0"/>
              <a:t>6/22/2023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3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DD8CC-C6D0-49E1-A8E6-B6FB9B75F168}" type="datetime1">
              <a:rPr lang="en-US" smtClean="0"/>
              <a:t>6/22/2023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86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4" y="685801"/>
            <a:ext cx="6240991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3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4E05E-558D-4E66-AFD4-9A6050175542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27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5" y="1752599"/>
            <a:ext cx="542615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5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5" y="3124199"/>
            <a:ext cx="542615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05DB-89E8-4402-AAAB-65D33B256FAC}" type="datetime1">
              <a:rPr lang="en-US" smtClean="0"/>
              <a:t>6/22/2023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1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2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3" y="685802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2667001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7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0D23ECE-A426-4D09-ABB9-5F9D718E9936}" type="datetime1">
              <a:rPr lang="en-US" smtClean="0"/>
              <a:t>6/22/2023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81" y="5883277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8" y="5883277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E00B85-DC09-42B9-9F06-A89787A61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31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1" r:id="rId1"/>
    <p:sldLayoutId id="2147483982" r:id="rId2"/>
    <p:sldLayoutId id="2147483983" r:id="rId3"/>
    <p:sldLayoutId id="2147483984" r:id="rId4"/>
    <p:sldLayoutId id="2147483985" r:id="rId5"/>
    <p:sldLayoutId id="2147483986" r:id="rId6"/>
    <p:sldLayoutId id="2147483987" r:id="rId7"/>
    <p:sldLayoutId id="2147483988" r:id="rId8"/>
    <p:sldLayoutId id="2147483989" r:id="rId9"/>
    <p:sldLayoutId id="2147483990" r:id="rId10"/>
    <p:sldLayoutId id="2147483991" r:id="rId11"/>
    <p:sldLayoutId id="2147483992" r:id="rId12"/>
    <p:sldLayoutId id="2147483993" r:id="rId13"/>
    <p:sldLayoutId id="2147483994" r:id="rId14"/>
    <p:sldLayoutId id="2147483995" r:id="rId15"/>
    <p:sldLayoutId id="2147483996" r:id="rId16"/>
    <p:sldLayoutId id="2147483997" r:id="rId17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44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21" indent="-28574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12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01" indent="-171446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comments" Target="../comments/comment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../media/image15.png"/><Relationship Id="rId7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omments" Target="../comments/comment8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9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0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1.xml"/><Relationship Id="rId3" Type="http://schemas.openxmlformats.org/officeDocument/2006/relationships/image" Target="../media/image28.png"/><Relationship Id="rId7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7.png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omments" Target="../comments/comment13.xml"/><Relationship Id="rId5" Type="http://schemas.openxmlformats.org/officeDocument/2006/relationships/image" Target="../media/image45.png"/><Relationship Id="rId10" Type="http://schemas.openxmlformats.org/officeDocument/2006/relationships/image" Target="../media/image3.png"/><Relationship Id="rId4" Type="http://schemas.openxmlformats.org/officeDocument/2006/relationships/image" Target="../media/image44.png"/><Relationship Id="rId9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omments" Target="../comments/comment14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5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comments" Target="../comments/comment15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6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hyperlink" Target="http://en.wikipedia.org/wiki/Game_theory#cite_ref-algorithmic-game_24-0" TargetMode="External"/><Relationship Id="rId21" Type="http://schemas.openxmlformats.org/officeDocument/2006/relationships/hyperlink" Target="http://en.wikipedia.org/wiki/Game_theory#cite_ref-Camerer2003_4-0" TargetMode="External"/><Relationship Id="rId42" Type="http://schemas.openxmlformats.org/officeDocument/2006/relationships/hyperlink" Target="http://www.jstor.org/stable/2555656" TargetMode="External"/><Relationship Id="rId63" Type="http://schemas.openxmlformats.org/officeDocument/2006/relationships/hyperlink" Target="http://en.wikipedia.org/wiki/International_Encyclopedia_of_the_Social_&amp;_Behavioral_Sciences" TargetMode="External"/><Relationship Id="rId84" Type="http://schemas.openxmlformats.org/officeDocument/2006/relationships/hyperlink" Target="http://mitpress.mit.edu/catalog/item/default.asp?ttype=2&amp;tid=8224" TargetMode="External"/><Relationship Id="rId138" Type="http://schemas.openxmlformats.org/officeDocument/2006/relationships/hyperlink" Target="http://plato.stanford.edu/entries/game-ethics/" TargetMode="External"/><Relationship Id="rId159" Type="http://schemas.openxmlformats.org/officeDocument/2006/relationships/hyperlink" Target="http://www.jehps.net/Decembre2007/Bellhouse.pdf" TargetMode="External"/><Relationship Id="rId170" Type="http://schemas.openxmlformats.org/officeDocument/2006/relationships/hyperlink" Target="http://en.wikipedia.org/wiki/Game_theory#cite_ref-46" TargetMode="External"/><Relationship Id="rId107" Type="http://schemas.openxmlformats.org/officeDocument/2006/relationships/hyperlink" Target="http://en.wikipedia.org/wiki/Game_theory#cite_ref-21" TargetMode="External"/><Relationship Id="rId11" Type="http://schemas.openxmlformats.org/officeDocument/2006/relationships/hyperlink" Target="http://en.wikipedia.org/wiki/The_New_Palgrave_Dictionary_of_Economics" TargetMode="External"/><Relationship Id="rId32" Type="http://schemas.openxmlformats.org/officeDocument/2006/relationships/hyperlink" Target="http://en.wikipedia.org/wiki/Game_theory#cite_ref-r1_7-0" TargetMode="External"/><Relationship Id="rId53" Type="http://schemas.openxmlformats.org/officeDocument/2006/relationships/hyperlink" Target="http://www.dictionaryofeconomics.com/article?id=pde2008_C000563&amp;edition=&amp;field=keyword&amp;q=algorithmic%20mechanism%20design&amp;topicid=&amp;result_number=1" TargetMode="External"/><Relationship Id="rId74" Type="http://schemas.openxmlformats.org/officeDocument/2006/relationships/hyperlink" Target="http://www.dictionaryofeconomics.com/article?id=pde2008_B000302&amp;q=Behavioral%20economics%20&amp;topicid=&amp;result_number=13" TargetMode="External"/><Relationship Id="rId128" Type="http://schemas.openxmlformats.org/officeDocument/2006/relationships/hyperlink" Target="http://en.wikipedia.org/wiki/Game_theory#cite_ref-28" TargetMode="External"/><Relationship Id="rId149" Type="http://schemas.openxmlformats.org/officeDocument/2006/relationships/hyperlink" Target="http://en.wikipedia.org/wiki/J%C3%B3zsef_Beck" TargetMode="External"/><Relationship Id="rId5" Type="http://schemas.openxmlformats.org/officeDocument/2006/relationships/hyperlink" Target="http://en.wikipedia.org/wiki/Roger_B._Myerson" TargetMode="External"/><Relationship Id="rId95" Type="http://schemas.openxmlformats.org/officeDocument/2006/relationships/hyperlink" Target="http://en.wikipedia.org/wiki/Sergiu_Hart" TargetMode="External"/><Relationship Id="rId160" Type="http://schemas.openxmlformats.org/officeDocument/2006/relationships/hyperlink" Target="http://en.wikipedia.org/wiki/Game_theory#cite_ref-42" TargetMode="External"/><Relationship Id="rId181" Type="http://schemas.openxmlformats.org/officeDocument/2006/relationships/image" Target="../media/image4.png"/><Relationship Id="rId22" Type="http://schemas.openxmlformats.org/officeDocument/2006/relationships/hyperlink" Target="http://en.wikipedia.org/wiki/Game_theory#cite_ref-Camerer2003_4-1" TargetMode="External"/><Relationship Id="rId43" Type="http://schemas.openxmlformats.org/officeDocument/2006/relationships/hyperlink" Target="http://en.wikipedia.org/wiki/Game_theory#cite_ref-GT-A-E-00_8-0" TargetMode="External"/><Relationship Id="rId64" Type="http://schemas.openxmlformats.org/officeDocument/2006/relationships/hyperlink" Target="http://www.sciencedirect.com/science/article/pii/B0080430767022324" TargetMode="External"/><Relationship Id="rId118" Type="http://schemas.openxmlformats.org/officeDocument/2006/relationships/hyperlink" Target="http://en.wikipedia.org/wiki/Game_theory#cite_ref-r11_25-0" TargetMode="External"/><Relationship Id="rId139" Type="http://schemas.openxmlformats.org/officeDocument/2006/relationships/hyperlink" Target="http://en.wikipedia.org/wiki/Game_theory#cite_ref-33" TargetMode="External"/><Relationship Id="rId85" Type="http://schemas.openxmlformats.org/officeDocument/2006/relationships/hyperlink" Target="http://books.google.com/books?id=HIjsF0XONF8C&amp;printsec=find&amp;pg=PR7" TargetMode="External"/><Relationship Id="rId150" Type="http://schemas.openxmlformats.org/officeDocument/2006/relationships/hyperlink" Target="http://en.wikipedia.org/wiki/Special:BookSources/978-0-521-46100-9" TargetMode="External"/><Relationship Id="rId171" Type="http://schemas.openxmlformats.org/officeDocument/2006/relationships/hyperlink" Target="http://en.wikipedia.org/wiki/David_Kellogg_Lewis" TargetMode="External"/><Relationship Id="rId12" Type="http://schemas.openxmlformats.org/officeDocument/2006/relationships/hyperlink" Target="http://www.dictionaryofeconomics.com/article?id=pde2008_G000007&amp;q=game%20theory&amp;topicid=&amp;result_number=3" TargetMode="External"/><Relationship Id="rId33" Type="http://schemas.openxmlformats.org/officeDocument/2006/relationships/hyperlink" Target="http://en.wikipedia.org/wiki/JEL_classification_codes#Mathematical_and_quantitative_methods_JEL:_C_Subcategories" TargetMode="External"/><Relationship Id="rId108" Type="http://schemas.openxmlformats.org/officeDocument/2006/relationships/hyperlink" Target="http://dx.doi.org/10.1016/0022-5193(74)90110-6" TargetMode="External"/><Relationship Id="rId129" Type="http://schemas.openxmlformats.org/officeDocument/2006/relationships/hyperlink" Target="http://en.wikipedia.org/wiki/Special:BookSources/0521573726" TargetMode="External"/><Relationship Id="rId54" Type="http://schemas.openxmlformats.org/officeDocument/2006/relationships/hyperlink" Target="http://en.wikipedia.org/wiki/Noam_Nisan" TargetMode="External"/><Relationship Id="rId75" Type="http://schemas.openxmlformats.org/officeDocument/2006/relationships/hyperlink" Target="http://authors.library.caltech.edu/22122/1/2138470%5b1%5d.pdf" TargetMode="External"/><Relationship Id="rId96" Type="http://schemas.openxmlformats.org/officeDocument/2006/relationships/hyperlink" Target="http://www.sciencedirect.com/science/handbooks/15740005/2" TargetMode="External"/><Relationship Id="rId140" Type="http://schemas.openxmlformats.org/officeDocument/2006/relationships/hyperlink" Target="http://en.wikipedia.org/wiki/Special:BookSources/9781402071836" TargetMode="External"/><Relationship Id="rId161" Type="http://schemas.openxmlformats.org/officeDocument/2006/relationships/hyperlink" Target="http://www.constitution.org/jm/17870400_vices.htm" TargetMode="External"/><Relationship Id="rId6" Type="http://schemas.openxmlformats.org/officeDocument/2006/relationships/hyperlink" Target="http://books.google.com/books?id=E8WQFRCsNr0C&amp;printsec=find&amp;pg=PA1" TargetMode="External"/><Relationship Id="rId23" Type="http://schemas.openxmlformats.org/officeDocument/2006/relationships/hyperlink" Target="http://en.wikipedia.org/wiki/Colin_F._Camerer" TargetMode="External"/><Relationship Id="rId119" Type="http://schemas.openxmlformats.org/officeDocument/2006/relationships/hyperlink" Target="http://dx.doi.org/10.1006/game.1999.0790" TargetMode="External"/><Relationship Id="rId44" Type="http://schemas.openxmlformats.org/officeDocument/2006/relationships/hyperlink" Target="http://www.mssanz.org.au/modsim2011/D6/agarwal.pdf" TargetMode="External"/><Relationship Id="rId60" Type="http://schemas.openxmlformats.org/officeDocument/2006/relationships/hyperlink" Target="http://en.wikipedia.org/wiki/Game_theory#cite_ref-r5_12-0" TargetMode="External"/><Relationship Id="rId65" Type="http://schemas.openxmlformats.org/officeDocument/2006/relationships/hyperlink" Target="http://en.wikipedia.org/wiki/Charles_R._Plott" TargetMode="External"/><Relationship Id="rId81" Type="http://schemas.openxmlformats.org/officeDocument/2006/relationships/hyperlink" Target="http://www.jstor.org/stable/30032349" TargetMode="External"/><Relationship Id="rId86" Type="http://schemas.openxmlformats.org/officeDocument/2006/relationships/hyperlink" Target="http://books.google.com/books?id=HIjsF0XONF8C&amp;dq=find&amp;pg=PA5" TargetMode="External"/><Relationship Id="rId130" Type="http://schemas.openxmlformats.org/officeDocument/2006/relationships/hyperlink" Target="http://en.wikipedia.org/wiki/Game_theory#cite_ref-29" TargetMode="External"/><Relationship Id="rId135" Type="http://schemas.openxmlformats.org/officeDocument/2006/relationships/hyperlink" Target="http://en.wikipedia.org/wiki/Game_theory#cite_ref-31" TargetMode="External"/><Relationship Id="rId151" Type="http://schemas.openxmlformats.org/officeDocument/2006/relationships/hyperlink" Target="http://en.wikipedia.org/wiki/Game_theory#cite_ref-37" TargetMode="External"/><Relationship Id="rId156" Type="http://schemas.openxmlformats.org/officeDocument/2006/relationships/hyperlink" Target="http://www.cs.cmu.edu/~mcmahan/research/mcmahan_thesis.pdf" TargetMode="External"/><Relationship Id="rId177" Type="http://schemas.openxmlformats.org/officeDocument/2006/relationships/hyperlink" Target="http://en.wikipedia.org/wiki/A_Beautiful_Mind_(book)" TargetMode="External"/><Relationship Id="rId172" Type="http://schemas.openxmlformats.org/officeDocument/2006/relationships/hyperlink" Target="http://en.wikipedia.org/wiki/Game_theory#cite_ref-47" TargetMode="External"/><Relationship Id="rId13" Type="http://schemas.openxmlformats.org/officeDocument/2006/relationships/hyperlink" Target="http://en.wikipedia.org/wiki/Game_theory#cite_ref-r7_3-0" TargetMode="External"/><Relationship Id="rId18" Type="http://schemas.openxmlformats.org/officeDocument/2006/relationships/hyperlink" Target="http://econpapers.repec.org/bookchap/oxpobooks/9780198283812.htm" TargetMode="External"/><Relationship Id="rId39" Type="http://schemas.openxmlformats.org/officeDocument/2006/relationships/hyperlink" Target="http://dx.doi.org/10.1016/S1573-4382(81)01011-4" TargetMode="External"/><Relationship Id="rId109" Type="http://schemas.openxmlformats.org/officeDocument/2006/relationships/hyperlink" Target="http://en.wikipedia.org/wiki/PubMed_Identifier" TargetMode="External"/><Relationship Id="rId34" Type="http://schemas.openxmlformats.org/officeDocument/2006/relationships/hyperlink" Target="http://en.wikipedia.org/wiki/Journal_of_Economic_Literature" TargetMode="External"/><Relationship Id="rId50" Type="http://schemas.openxmlformats.org/officeDocument/2006/relationships/hyperlink" Target="http://en.wikipedia.org/wiki/Game_theory#cite_ref-r3_10-0" TargetMode="External"/><Relationship Id="rId55" Type="http://schemas.openxmlformats.org/officeDocument/2006/relationships/hyperlink" Target="http://www.cs.cmu.edu/~sandholm/cs15-892F09/Algorithmic%20mechanism%20design.pdf" TargetMode="External"/><Relationship Id="rId76" Type="http://schemas.openxmlformats.org/officeDocument/2006/relationships/hyperlink" Target="http://books.google.com/books?id=cr_Xg7cRvdcC&amp;printsec=find&amp;pg=PR7" TargetMode="External"/><Relationship Id="rId97" Type="http://schemas.openxmlformats.org/officeDocument/2006/relationships/hyperlink" Target="http://www.sciencedirect.com/science/handbooks/15740005/3" TargetMode="External"/><Relationship Id="rId104" Type="http://schemas.openxmlformats.org/officeDocument/2006/relationships/hyperlink" Target="http://ssrn.com/abstract=2371076" TargetMode="External"/><Relationship Id="rId120" Type="http://schemas.openxmlformats.org/officeDocument/2006/relationships/hyperlink" Target="http://en.wikipedia.org/wiki/Game_theory#cite_ref-r12_26-0" TargetMode="External"/><Relationship Id="rId125" Type="http://schemas.openxmlformats.org/officeDocument/2006/relationships/hyperlink" Target="http://en.wikipedia.org/wiki/Game_theory#cite_ref-27" TargetMode="External"/><Relationship Id="rId141" Type="http://schemas.openxmlformats.org/officeDocument/2006/relationships/hyperlink" Target="http://en.wikipedia.org/wiki/Game_theory#cite_ref-Bewersdorff2005_34-0" TargetMode="External"/><Relationship Id="rId146" Type="http://schemas.openxmlformats.org/officeDocument/2006/relationships/hyperlink" Target="http://en.wikipedia.org/wiki/Michael_H._Albert" TargetMode="External"/><Relationship Id="rId167" Type="http://schemas.openxmlformats.org/officeDocument/2006/relationships/hyperlink" Target="http://books.google.com/books?hl=en&amp;lr=&amp;id=9lSVFzsTGWsC&amp;oi=fnd&amp;pg=PA13&amp;dq==P_RGaKOVtC&amp;sig=J-QB_GglFSVWw9KfXjut62E6AmM#v=onepage&amp;q&amp;f=false" TargetMode="External"/><Relationship Id="rId7" Type="http://schemas.openxmlformats.org/officeDocument/2006/relationships/hyperlink" Target="http://books.google.com/books?id=E8WQFRCsNr0C&amp;printsec=find&amp;pg=PR7" TargetMode="External"/><Relationship Id="rId71" Type="http://schemas.openxmlformats.org/officeDocument/2006/relationships/hyperlink" Target="http://en.wikipedia.org/wiki/Game_theory#cite_ref-r6_13-0" TargetMode="External"/><Relationship Id="rId92" Type="http://schemas.openxmlformats.org/officeDocument/2006/relationships/hyperlink" Target="http://en.wikipedia.org/wiki/Game_theory#cite_ref-r9_15-0" TargetMode="External"/><Relationship Id="rId162" Type="http://schemas.openxmlformats.org/officeDocument/2006/relationships/hyperlink" Target="http://en.wikipedia.org/wiki/Game_theory#cite_ref-43" TargetMode="External"/><Relationship Id="rId2" Type="http://schemas.microsoft.com/office/2007/relationships/media" Target="../media/media2.m4a"/><Relationship Id="rId29" Type="http://schemas.openxmlformats.org/officeDocument/2006/relationships/hyperlink" Target="http://en.wikipedia.org/wiki/Behavioral_economics" TargetMode="External"/><Relationship Id="rId24" Type="http://schemas.openxmlformats.org/officeDocument/2006/relationships/hyperlink" Target="http://press.princeton.edu/chapters/i7517.html" TargetMode="External"/><Relationship Id="rId40" Type="http://schemas.openxmlformats.org/officeDocument/2006/relationships/hyperlink" Target="http://en.wikipedia.org/wiki/Carl_Shapiro_(professor)" TargetMode="External"/><Relationship Id="rId45" Type="http://schemas.openxmlformats.org/officeDocument/2006/relationships/hyperlink" Target="http://en.wikipedia.org/wiki/Game_theory#cite_ref-r2_9-0" TargetMode="External"/><Relationship Id="rId66" Type="http://schemas.openxmlformats.org/officeDocument/2006/relationships/hyperlink" Target="http://www.sciencedirect.com/science/handbooks/15740722" TargetMode="External"/><Relationship Id="rId87" Type="http://schemas.openxmlformats.org/officeDocument/2006/relationships/hyperlink" Target="http://books.google.com/books?id=HIjsF0XONF8C&amp;dq=find&amp;pg=PA423" TargetMode="External"/><Relationship Id="rId110" Type="http://schemas.openxmlformats.org/officeDocument/2006/relationships/hyperlink" Target="http://www.ncbi.nlm.nih.gov/pubmed/4459582" TargetMode="External"/><Relationship Id="rId115" Type="http://schemas.openxmlformats.org/officeDocument/2006/relationships/hyperlink" Target="http://en.wikipedia.org/wiki/Game_theory#cite_ref-qudzyh_23-1" TargetMode="External"/><Relationship Id="rId131" Type="http://schemas.openxmlformats.org/officeDocument/2006/relationships/hyperlink" Target="http://dx.doi.org/10.1007/BF00184816" TargetMode="External"/><Relationship Id="rId136" Type="http://schemas.openxmlformats.org/officeDocument/2006/relationships/hyperlink" Target="http://en.wikipedia.org/wiki/Special:BookSources/0195117158" TargetMode="External"/><Relationship Id="rId157" Type="http://schemas.openxmlformats.org/officeDocument/2006/relationships/hyperlink" Target="http://en.wikipedia.org/wiki/Game_theory#cite_ref-GT-PD-01_41-0" TargetMode="External"/><Relationship Id="rId178" Type="http://schemas.openxmlformats.org/officeDocument/2006/relationships/hyperlink" Target="http://en.wikipedia.org/wiki/Special:BookSources/0684819066" TargetMode="External"/><Relationship Id="rId61" Type="http://schemas.openxmlformats.org/officeDocument/2006/relationships/hyperlink" Target="http://en.wikipedia.org/wiki/Vernon_L._Smith" TargetMode="External"/><Relationship Id="rId82" Type="http://schemas.openxmlformats.org/officeDocument/2006/relationships/hyperlink" Target="http://en.wikipedia.org/wiki/Game_theory#cite_ref-r8_14-0" TargetMode="External"/><Relationship Id="rId152" Type="http://schemas.openxmlformats.org/officeDocument/2006/relationships/hyperlink" Target="http://en.wikipedia.org/wiki/Special:BookSources/978-1-56881-322-6" TargetMode="External"/><Relationship Id="rId173" Type="http://schemas.openxmlformats.org/officeDocument/2006/relationships/hyperlink" Target="http://www.nytimes.com/books/98/06/14/reviews/980614.14singht.html" TargetMode="External"/><Relationship Id="rId19" Type="http://schemas.openxmlformats.org/officeDocument/2006/relationships/hyperlink" Target="http://www.sciencedirect.com/science/handbooks/15740005/1" TargetMode="External"/><Relationship Id="rId14" Type="http://schemas.openxmlformats.org/officeDocument/2006/relationships/hyperlink" Target="http://en.wikipedia.org/wiki/Game_theory#cite_ref-r7_3-1" TargetMode="External"/><Relationship Id="rId30" Type="http://schemas.openxmlformats.org/officeDocument/2006/relationships/hyperlink" Target="http://en.wikipedia.org/wiki/Behavioural_game_theory" TargetMode="External"/><Relationship Id="rId35" Type="http://schemas.openxmlformats.org/officeDocument/2006/relationships/hyperlink" Target="http://www.dictionaryofeconomics.com/article?id=pde2008_G000007&amp;edition=current&amp;q=game%20theory&amp;topicid=&amp;result_number=4" TargetMode="External"/><Relationship Id="rId56" Type="http://schemas.openxmlformats.org/officeDocument/2006/relationships/hyperlink" Target="http://www.cup.cam.ac.uk/asia/catalogue/catalogue.asp?isbn=9780521872829" TargetMode="External"/><Relationship Id="rId77" Type="http://schemas.openxmlformats.org/officeDocument/2006/relationships/hyperlink" Target="http://press.princeton.edu/chapters/i7517.pdf" TargetMode="External"/><Relationship Id="rId100" Type="http://schemas.openxmlformats.org/officeDocument/2006/relationships/hyperlink" Target="http://en.wikipedia.org/wiki/INSEAD" TargetMode="External"/><Relationship Id="rId105" Type="http://schemas.openxmlformats.org/officeDocument/2006/relationships/hyperlink" Target="http://en.wikipedia.org/wiki/Game_theory#cite_ref-20" TargetMode="External"/><Relationship Id="rId126" Type="http://schemas.openxmlformats.org/officeDocument/2006/relationships/hyperlink" Target="http://en.wikipedia.org/wiki/International_Standard_Book_Number" TargetMode="External"/><Relationship Id="rId147" Type="http://schemas.openxmlformats.org/officeDocument/2006/relationships/hyperlink" Target="http://en.wikipedia.org/wiki/Special:BookSources/978-1-56881-277-9" TargetMode="External"/><Relationship Id="rId168" Type="http://schemas.openxmlformats.org/officeDocument/2006/relationships/hyperlink" Target="http://en.wikipedia.org/wiki/Game_theory#cite_ref-45" TargetMode="External"/><Relationship Id="rId8" Type="http://schemas.openxmlformats.org/officeDocument/2006/relationships/hyperlink" Target="http://en.wikipedia.org/wiki/Game_theory#cite_ref-2" TargetMode="External"/><Relationship Id="rId51" Type="http://schemas.openxmlformats.org/officeDocument/2006/relationships/hyperlink" Target="http://www.dictionaryofeconomics.com/article?id=pde2008_M000132&amp;edition=current&amp;q=mechanism%20design&amp;topicid=&amp;result_number=3" TargetMode="External"/><Relationship Id="rId72" Type="http://schemas.openxmlformats.org/officeDocument/2006/relationships/hyperlink" Target="http://en.wikipedia.org/wiki/Faruk_Gul" TargetMode="External"/><Relationship Id="rId93" Type="http://schemas.openxmlformats.org/officeDocument/2006/relationships/hyperlink" Target="http://mitpress.mit.edu/catalog/item/default.asp?tid=5086&amp;ttype=2" TargetMode="External"/><Relationship Id="rId98" Type="http://schemas.openxmlformats.org/officeDocument/2006/relationships/hyperlink" Target="http://en.wikipedia.org/wiki/Game_theory#cite_ref-GT-F-R-09_17-0" TargetMode="External"/><Relationship Id="rId121" Type="http://schemas.openxmlformats.org/officeDocument/2006/relationships/hyperlink" Target="http://www.robotics.stanford.edu/~shoham/www%20papers/CSGT-CACM-Shoham.pdf" TargetMode="External"/><Relationship Id="rId142" Type="http://schemas.openxmlformats.org/officeDocument/2006/relationships/hyperlink" Target="http://en.wikipedia.org/wiki/Game_theory#cite_ref-Bewersdorff2005_34-1" TargetMode="External"/><Relationship Id="rId163" Type="http://schemas.openxmlformats.org/officeDocument/2006/relationships/hyperlink" Target="http://www.historynow.org/09_2007/historian2.html" TargetMode="External"/><Relationship Id="rId3" Type="http://schemas.openxmlformats.org/officeDocument/2006/relationships/slideLayout" Target="../slideLayouts/slideLayout2.xml"/><Relationship Id="rId25" Type="http://schemas.openxmlformats.org/officeDocument/2006/relationships/hyperlink" Target="http://en.wikipedia.org/wiki/Game_theory#cite_ref-5" TargetMode="External"/><Relationship Id="rId46" Type="http://schemas.openxmlformats.org/officeDocument/2006/relationships/hyperlink" Target="http://en.wikipedia.org/wiki/Leigh_Tesfatsion" TargetMode="External"/><Relationship Id="rId67" Type="http://schemas.openxmlformats.org/officeDocument/2006/relationships/hyperlink" Target="http://weber.ucsd.edu/~vcrawfor/CrawfordThExp97.pdf" TargetMode="External"/><Relationship Id="rId116" Type="http://schemas.openxmlformats.org/officeDocument/2006/relationships/hyperlink" Target="http://www.seop.leeds.ac.uk/entries/altruism-biological/" TargetMode="External"/><Relationship Id="rId137" Type="http://schemas.openxmlformats.org/officeDocument/2006/relationships/hyperlink" Target="http://en.wikipedia.org/wiki/Game_theory#cite_ref-32" TargetMode="External"/><Relationship Id="rId158" Type="http://schemas.openxmlformats.org/officeDocument/2006/relationships/hyperlink" Target="http://en.wikipedia.org/wiki/Game_theory#cite_ref-GT-PD-01_41-1" TargetMode="External"/><Relationship Id="rId20" Type="http://schemas.openxmlformats.org/officeDocument/2006/relationships/hyperlink" Target="http://www.sciencedirect.com/science/article/pii/S1574000502030060" TargetMode="External"/><Relationship Id="rId41" Type="http://schemas.openxmlformats.org/officeDocument/2006/relationships/hyperlink" Target="http://en.wikipedia.org/wiki/JSTOR" TargetMode="External"/><Relationship Id="rId62" Type="http://schemas.openxmlformats.org/officeDocument/2006/relationships/hyperlink" Target="http://books.google.com/books?hl=en&amp;lr=&amp;id=9CHY2Gozh1MC&amp;oi=fnd&amp;pg=PA241" TargetMode="External"/><Relationship Id="rId83" Type="http://schemas.openxmlformats.org/officeDocument/2006/relationships/hyperlink" Target="http://en.wikipedia.org/wiki/Jean_Tirole" TargetMode="External"/><Relationship Id="rId88" Type="http://schemas.openxmlformats.org/officeDocument/2006/relationships/hyperlink" Target="http://www.sciencedirect.com/science/article/pii/S1574000502030126" TargetMode="External"/><Relationship Id="rId111" Type="http://schemas.openxmlformats.org/officeDocument/2006/relationships/hyperlink" Target="http://en.wikipedia.org/w/index.php?title=Template:Cite_doi/10.1016.2F0022-5193.2874.2990110-6&amp;action=edit&amp;editintro=Template:Cite_doi/editintro2" TargetMode="External"/><Relationship Id="rId132" Type="http://schemas.openxmlformats.org/officeDocument/2006/relationships/hyperlink" Target="http://en.wikipedia.org/wiki/Special:BookSources/0521381231" TargetMode="External"/><Relationship Id="rId153" Type="http://schemas.openxmlformats.org/officeDocument/2006/relationships/hyperlink" Target="http://en.wikipedia.org/wiki/Game_theory#cite_ref-PM66_39-0" TargetMode="External"/><Relationship Id="rId174" Type="http://schemas.openxmlformats.org/officeDocument/2006/relationships/hyperlink" Target="http://en.wikipedia.org/wiki/Game_theory#cite_ref-Jones2008_38-0" TargetMode="External"/><Relationship Id="rId179" Type="http://schemas.openxmlformats.org/officeDocument/2006/relationships/hyperlink" Target="http://en.wikipedia.org/wiki/Game_theory#cite_ref-49" TargetMode="External"/><Relationship Id="rId15" Type="http://schemas.openxmlformats.org/officeDocument/2006/relationships/hyperlink" Target="http://www.wiley.com/WileyCDA/WileyTitle/productCd-EHEP001009.html" TargetMode="External"/><Relationship Id="rId36" Type="http://schemas.openxmlformats.org/officeDocument/2006/relationships/hyperlink" Target="http://en.wikipedia.org/wiki/Martin_Shubik" TargetMode="External"/><Relationship Id="rId57" Type="http://schemas.openxmlformats.org/officeDocument/2006/relationships/hyperlink" Target="http://en.wikipedia.org/wiki/Game_theory#cite_ref-r4_11-0" TargetMode="External"/><Relationship Id="rId106" Type="http://schemas.openxmlformats.org/officeDocument/2006/relationships/hyperlink" Target="http://en.wikipedia.org/w/index.php?title=Ecological_Economics_Review&amp;action=edit&amp;redlink=1" TargetMode="External"/><Relationship Id="rId127" Type="http://schemas.openxmlformats.org/officeDocument/2006/relationships/hyperlink" Target="http://en.wikipedia.org/wiki/Special:BookSources/0198244118" TargetMode="External"/><Relationship Id="rId10" Type="http://schemas.openxmlformats.org/officeDocument/2006/relationships/hyperlink" Target="http://en.wikipedia.org/wiki/The_New_Palgrave:_A_Dictionary_of_Economics" TargetMode="External"/><Relationship Id="rId31" Type="http://schemas.openxmlformats.org/officeDocument/2006/relationships/hyperlink" Target="http://press.princeton.edu/titles/7517.html" TargetMode="External"/><Relationship Id="rId52" Type="http://schemas.openxmlformats.org/officeDocument/2006/relationships/hyperlink" Target="http://www.dictionaryofeconomics.com/article?id=pde2008_R000137&amp;edition=current&amp;q=moral&amp;topicid=&amp;result_number=1" TargetMode="External"/><Relationship Id="rId73" Type="http://schemas.openxmlformats.org/officeDocument/2006/relationships/hyperlink" Target="http://www.dictionaryofeconomics.com/article?id=pde2008_G000210&amp;q=Behavioral%20economics%20&amp;topicid=&amp;result_number=2" TargetMode="External"/><Relationship Id="rId78" Type="http://schemas.openxmlformats.org/officeDocument/2006/relationships/hyperlink" Target="http://en.wikipedia.org/wiki/George_Loewenstein" TargetMode="External"/><Relationship Id="rId94" Type="http://schemas.openxmlformats.org/officeDocument/2006/relationships/hyperlink" Target="http://en.wikipedia.org/wiki/Game_theory#cite_ref-r10_16-0" TargetMode="External"/><Relationship Id="rId99" Type="http://schemas.openxmlformats.org/officeDocument/2006/relationships/hyperlink" Target="http://www.insead.edu/facultyresearch/research/doc.cfm?did=46503" TargetMode="External"/><Relationship Id="rId101" Type="http://schemas.openxmlformats.org/officeDocument/2006/relationships/hyperlink" Target="http://en.wikipedia.org/wiki/Game_theory#cite_ref-GT-F-R-10_18-0" TargetMode="External"/><Relationship Id="rId122" Type="http://schemas.openxmlformats.org/officeDocument/2006/relationships/hyperlink" Target="http://dx.doi.org/10.1145/1378704.1378721" TargetMode="External"/><Relationship Id="rId143" Type="http://schemas.openxmlformats.org/officeDocument/2006/relationships/hyperlink" Target="http://en.wikipedia.org/wiki/J%C3%B6rg_Bewersdorff" TargetMode="External"/><Relationship Id="rId148" Type="http://schemas.openxmlformats.org/officeDocument/2006/relationships/hyperlink" Target="http://en.wikipedia.org/wiki/Game_theory#cite_ref-36" TargetMode="External"/><Relationship Id="rId164" Type="http://schemas.openxmlformats.org/officeDocument/2006/relationships/hyperlink" Target="http://en.wikipedia.org/wiki/Game_theory#cite_ref-44" TargetMode="External"/><Relationship Id="rId169" Type="http://schemas.openxmlformats.org/officeDocument/2006/relationships/hyperlink" Target="http://en.wikipedia.org/wiki/Special:BookSources/9780521562669" TargetMode="External"/><Relationship Id="rId4" Type="http://schemas.openxmlformats.org/officeDocument/2006/relationships/hyperlink" Target="http://en.wikipedia.org/wiki/Game_theory#cite_ref-1" TargetMode="External"/><Relationship Id="rId9" Type="http://schemas.openxmlformats.org/officeDocument/2006/relationships/hyperlink" Target="http://en.wikipedia.org/wiki/Robert_Aumann" TargetMode="External"/><Relationship Id="rId180" Type="http://schemas.openxmlformats.org/officeDocument/2006/relationships/image" Target="../media/image3.png"/><Relationship Id="rId26" Type="http://schemas.openxmlformats.org/officeDocument/2006/relationships/hyperlink" Target="http://plato.stanford.edu/archives/spr2008/entries/game-theory/" TargetMode="External"/><Relationship Id="rId47" Type="http://schemas.openxmlformats.org/officeDocument/2006/relationships/hyperlink" Target="http://dx.doi.org/10.1016/S1574-0021(05)02016-2" TargetMode="External"/><Relationship Id="rId68" Type="http://schemas.openxmlformats.org/officeDocument/2006/relationships/hyperlink" Target="http://press.princeton.edu/titles/8437.html" TargetMode="External"/><Relationship Id="rId89" Type="http://schemas.openxmlformats.org/officeDocument/2006/relationships/hyperlink" Target="http://devirevues.demo.inist.fr/handle/2042/29380" TargetMode="External"/><Relationship Id="rId112" Type="http://schemas.openxmlformats.org/officeDocument/2006/relationships/hyperlink" Target="http://en.wikipedia.org/wiki/Game_theory#cite_ref-stan-egt_22-0" TargetMode="External"/><Relationship Id="rId133" Type="http://schemas.openxmlformats.org/officeDocument/2006/relationships/hyperlink" Target="http://en.wikipedia.org/wiki/Game_theory#cite_ref-30" TargetMode="External"/><Relationship Id="rId154" Type="http://schemas.openxmlformats.org/officeDocument/2006/relationships/hyperlink" Target="http://en.wikipedia.org/wiki/Game_theory#cite_ref-McMahan_40-0" TargetMode="External"/><Relationship Id="rId175" Type="http://schemas.openxmlformats.org/officeDocument/2006/relationships/hyperlink" Target="http://en.wikipedia.org/wiki/Special:BookSources/978-0-7637-7337-3" TargetMode="External"/><Relationship Id="rId16" Type="http://schemas.openxmlformats.org/officeDocument/2006/relationships/hyperlink" Target="http://books.google.com/books?id=5XEMuJwnBmUC&amp;printsec=fnd&amp;pg=PR5" TargetMode="External"/><Relationship Id="rId37" Type="http://schemas.openxmlformats.org/officeDocument/2006/relationships/hyperlink" Target="http://en.wikipedia.org/wiki/Kenneth_Arrow" TargetMode="External"/><Relationship Id="rId58" Type="http://schemas.openxmlformats.org/officeDocument/2006/relationships/hyperlink" Target="http://www.sciencedirect.com/science/article/pii/S1574000505800621" TargetMode="External"/><Relationship Id="rId79" Type="http://schemas.openxmlformats.org/officeDocument/2006/relationships/hyperlink" Target="http://en.wikipedia.org/wiki/Matthew_Rabin" TargetMode="External"/><Relationship Id="rId102" Type="http://schemas.openxmlformats.org/officeDocument/2006/relationships/hyperlink" Target="http://www.europeanfinancialreview.com/?p=4645" TargetMode="External"/><Relationship Id="rId123" Type="http://schemas.openxmlformats.org/officeDocument/2006/relationships/hyperlink" Target="http://en.wikipedia.org/wiki/Michael_L._Littman" TargetMode="External"/><Relationship Id="rId144" Type="http://schemas.openxmlformats.org/officeDocument/2006/relationships/hyperlink" Target="http://en.wikipedia.org/wiki/Special:BookSources/978-1-56881-210-6" TargetMode="External"/><Relationship Id="rId90" Type="http://schemas.openxmlformats.org/officeDocument/2006/relationships/hyperlink" Target="http://www.jstor.org/pss/40434883" TargetMode="External"/><Relationship Id="rId165" Type="http://schemas.openxmlformats.org/officeDocument/2006/relationships/hyperlink" Target="http://en.wikipedia.org/wiki/Mathematische_Annalen" TargetMode="External"/><Relationship Id="rId27" Type="http://schemas.openxmlformats.org/officeDocument/2006/relationships/hyperlink" Target="http://en.wikipedia.org/wiki/Game_theory#cite_ref-6" TargetMode="External"/><Relationship Id="rId48" Type="http://schemas.openxmlformats.org/officeDocument/2006/relationships/hyperlink" Target="http://en.wikipedia.org/wiki/Joseph_Y._Halpern" TargetMode="External"/><Relationship Id="rId69" Type="http://schemas.openxmlformats.org/officeDocument/2006/relationships/hyperlink" Target="http://books.google.com/books?id=sA4jJOjwCW4C&amp;printsec=find&amp;pg=PR7" TargetMode="External"/><Relationship Id="rId113" Type="http://schemas.openxmlformats.org/officeDocument/2006/relationships/hyperlink" Target="http://plato.stanford.edu/entries/game-evolutionary/" TargetMode="External"/><Relationship Id="rId134" Type="http://schemas.openxmlformats.org/officeDocument/2006/relationships/hyperlink" Target="http://en.wikipedia.org/wiki/Special:BookSources/067421885X" TargetMode="External"/><Relationship Id="rId80" Type="http://schemas.openxmlformats.org/officeDocument/2006/relationships/hyperlink" Target="http://en.wikipedia.org/wiki/Drew_Fudenberg" TargetMode="External"/><Relationship Id="rId155" Type="http://schemas.openxmlformats.org/officeDocument/2006/relationships/hyperlink" Target="http://en.wikipedia.org/wiki/Game_theory#cite_ref-McMahan_40-1" TargetMode="External"/><Relationship Id="rId176" Type="http://schemas.openxmlformats.org/officeDocument/2006/relationships/hyperlink" Target="http://en.wikipedia.org/wiki/Game_theory#cite_ref-48" TargetMode="External"/><Relationship Id="rId17" Type="http://schemas.openxmlformats.org/officeDocument/2006/relationships/hyperlink" Target="http://en.wikipedia.org/wiki/David_M._Kreps" TargetMode="External"/><Relationship Id="rId38" Type="http://schemas.openxmlformats.org/officeDocument/2006/relationships/hyperlink" Target="http://en.wikipedia.org/wiki/Digital_object_identifier" TargetMode="External"/><Relationship Id="rId59" Type="http://schemas.openxmlformats.org/officeDocument/2006/relationships/hyperlink" Target="http://www.sciencedirect.com/science/article/pii/S1574000505800633" TargetMode="External"/><Relationship Id="rId103" Type="http://schemas.openxmlformats.org/officeDocument/2006/relationships/hyperlink" Target="http://en.wikipedia.org/wiki/Game_theory#cite_ref-19" TargetMode="External"/><Relationship Id="rId124" Type="http://schemas.openxmlformats.org/officeDocument/2006/relationships/hyperlink" Target="http://dx.doi.org/10.1007/s10994-007-0770-1" TargetMode="External"/><Relationship Id="rId70" Type="http://schemas.openxmlformats.org/officeDocument/2006/relationships/hyperlink" Target="http://dx.doi.org/10.1016/S1574-0005(02)03025-4" TargetMode="External"/><Relationship Id="rId91" Type="http://schemas.openxmlformats.org/officeDocument/2006/relationships/hyperlink" Target="http://www.jstor.org/pss/2232276" TargetMode="External"/><Relationship Id="rId145" Type="http://schemas.openxmlformats.org/officeDocument/2006/relationships/hyperlink" Target="http://en.wikipedia.org/wiki/Game_theory#cite_ref-35" TargetMode="External"/><Relationship Id="rId166" Type="http://schemas.openxmlformats.org/officeDocument/2006/relationships/hyperlink" Target="http://dx.doi.org/10.1007/BF01448847" TargetMode="External"/><Relationship Id="rId1" Type="http://schemas.openxmlformats.org/officeDocument/2006/relationships/audio" Target="NULL" TargetMode="External"/><Relationship Id="rId28" Type="http://schemas.openxmlformats.org/officeDocument/2006/relationships/hyperlink" Target="http://en.wikipedia.org/wiki/Experimental_economics" TargetMode="External"/><Relationship Id="rId49" Type="http://schemas.openxmlformats.org/officeDocument/2006/relationships/hyperlink" Target="http://www.dictionaryofeconomics.com/article?id=pde2008_C000566&amp;edition=current&amp;q=&amp;topicid=&amp;result_number=1" TargetMode="External"/><Relationship Id="rId114" Type="http://schemas.openxmlformats.org/officeDocument/2006/relationships/hyperlink" Target="http://en.wikipedia.org/wiki/Game_theory#cite_ref-qudzyh_23-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comments" Target="../comments/comment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omments" Target="../comments/comment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60000">
                <a:schemeClr val="accent5">
                  <a:lumMod val="60000"/>
                  <a:lumOff val="40000"/>
                </a:schemeClr>
              </a:gs>
              <a:gs pos="0">
                <a:schemeClr val="accent5">
                  <a:lumMod val="20000"/>
                  <a:lumOff val="80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6600000" scaled="0"/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47379" y="2236826"/>
            <a:ext cx="83445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>
                <a:ln w="381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Super Mario 256" pitchFamily="2" charset="0"/>
              </a:rPr>
              <a:t>Game Theory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487" y="2027185"/>
            <a:ext cx="1742715" cy="174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4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75069" y="990066"/>
            <a:ext cx="748403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Strategic       or       Extensive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" name="Group 6"/>
          <p:cNvGrpSpPr/>
          <p:nvPr/>
        </p:nvGrpSpPr>
        <p:grpSpPr>
          <a:xfrm>
            <a:off x="7259746" y="2001123"/>
            <a:ext cx="3124317" cy="2992035"/>
            <a:chOff x="2661169" y="481260"/>
            <a:chExt cx="3124317" cy="2992034"/>
          </a:xfrm>
        </p:grpSpPr>
        <p:sp>
          <p:nvSpPr>
            <p:cNvPr id="8" name="Rectangle 7"/>
            <p:cNvSpPr/>
            <p:nvPr/>
          </p:nvSpPr>
          <p:spPr>
            <a:xfrm>
              <a:off x="2661169" y="481260"/>
              <a:ext cx="3124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Dots &amp; Crosses (Tick-Tack-Toe)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4" t="-6759" r="25590" b="-8371"/>
            <a:stretch/>
          </p:blipFill>
          <p:spPr>
            <a:xfrm>
              <a:off x="2937708" y="665926"/>
              <a:ext cx="2486526" cy="2807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47" y="3733659"/>
            <a:ext cx="3762811" cy="2506239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590044" y="2001124"/>
            <a:ext cx="2958900" cy="2782445"/>
            <a:chOff x="7828366" y="481260"/>
            <a:chExt cx="2958900" cy="2782445"/>
          </a:xfrm>
        </p:grpSpPr>
        <p:sp>
          <p:nvSpPr>
            <p:cNvPr id="17" name="Rectangle 16"/>
            <p:cNvSpPr/>
            <p:nvPr/>
          </p:nvSpPr>
          <p:spPr>
            <a:xfrm>
              <a:off x="8269159" y="481260"/>
              <a:ext cx="2181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Rock, Scissors, Paper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366" y="1088914"/>
              <a:ext cx="2958900" cy="2174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022" y="3866835"/>
            <a:ext cx="4850793" cy="2590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10</a:t>
            </a:fld>
            <a:endParaRPr lang="en-US"/>
          </a:p>
        </p:txBody>
      </p:sp>
      <p:sp>
        <p:nvSpPr>
          <p:cNvPr id="15" name="Parallelogram 14"/>
          <p:cNvSpPr/>
          <p:nvPr/>
        </p:nvSpPr>
        <p:spPr>
          <a:xfrm flipV="1">
            <a:off x="9829800" y="-16041"/>
            <a:ext cx="306805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427522" y="265927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RMehr" panose="02000503000000020002" pitchFamily="2" charset="-78"/>
                <a:ea typeface="Adobe Gothic Std B" panose="020B0800000000000000" pitchFamily="34" charset="-128"/>
                <a:cs typeface="IRMehr" panose="02000503000000020002" pitchFamily="2" charset="-78"/>
              </a:rPr>
              <a:t>تعاریف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RMehr" panose="02000503000000020002" pitchFamily="2" charset="-78"/>
              <a:ea typeface="Adobe Gothic Std B" panose="020B0800000000000000" pitchFamily="34" charset="-128"/>
              <a:cs typeface="IRMehr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2117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0456 -0.08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4.07407E-6 L 0.02448 -0.09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4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Parallelogram 10"/>
          <p:cNvSpPr/>
          <p:nvPr/>
        </p:nvSpPr>
        <p:spPr>
          <a:xfrm flipV="1">
            <a:off x="9525001" y="2"/>
            <a:ext cx="3867151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51060" y="265927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RMehr" panose="02000503000000020002" pitchFamily="2" charset="-78"/>
                <a:ea typeface="Adobe Gothic Std B" panose="020B0800000000000000" pitchFamily="34" charset="-128"/>
                <a:cs typeface="IRMehr" panose="02000503000000020002" pitchFamily="2" charset="-78"/>
              </a:rPr>
              <a:t>تعاریف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RMehr" panose="02000503000000020002" pitchFamily="2" charset="-78"/>
              <a:ea typeface="Adobe Gothic Std B" panose="020B0800000000000000" pitchFamily="34" charset="-128"/>
              <a:cs typeface="IRMehr" panose="02000503000000020002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55" y="2331719"/>
            <a:ext cx="1621495" cy="1160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008" y="2387997"/>
            <a:ext cx="1270459" cy="11084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8" name="Rectangle 17"/>
          <p:cNvSpPr/>
          <p:nvPr/>
        </p:nvSpPr>
        <p:spPr>
          <a:xfrm>
            <a:off x="2289266" y="1183140"/>
            <a:ext cx="86760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Zero-sum       or     Non Zero-sum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046423" y="3915023"/>
            <a:ext cx="4964956" cy="2366807"/>
            <a:chOff x="3069771" y="2171700"/>
            <a:chExt cx="6547758" cy="2824843"/>
          </a:xfrm>
        </p:grpSpPr>
        <p:sp>
          <p:nvSpPr>
            <p:cNvPr id="23" name="Rectangle 22"/>
            <p:cNvSpPr/>
            <p:nvPr/>
          </p:nvSpPr>
          <p:spPr>
            <a:xfrm>
              <a:off x="4516244" y="2732049"/>
              <a:ext cx="4638907" cy="18622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741" t="32812" r="22935" b="28572"/>
            <a:stretch/>
          </p:blipFill>
          <p:spPr>
            <a:xfrm>
              <a:off x="3069771" y="2171700"/>
              <a:ext cx="6547758" cy="2824843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471" y="3846340"/>
            <a:ext cx="2891815" cy="22485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5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51314" y="2237248"/>
            <a:ext cx="95195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𝑢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𝑎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∗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≥𝑢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𝑎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,𝑎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−𝑖∗        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for every action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𝑎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of player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. </a:t>
            </a:r>
            <a:endParaRPr lang="en-US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1315" y="4078183"/>
            <a:ext cx="78540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𝑢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 Math" panose="02040503050406030204" pitchFamily="18" charset="0"/>
              </a:rPr>
              <a:t>𝑖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 is a payoff function representing player 𝑖’s preferences </a:t>
            </a:r>
          </a:p>
        </p:txBody>
      </p:sp>
      <p:sp>
        <p:nvSpPr>
          <p:cNvPr id="8" name="Parallelogram 7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9788" y="56343"/>
            <a:ext cx="225574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Nash</a:t>
            </a:r>
          </a:p>
          <a:p>
            <a:pPr algn="ctr"/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Equilibrium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945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7"/>
          <a:stretch/>
        </p:blipFill>
        <p:spPr>
          <a:xfrm>
            <a:off x="2605349" y="887900"/>
            <a:ext cx="5610184" cy="557620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675483" y="2444138"/>
            <a:ext cx="9187741" cy="2588671"/>
            <a:chOff x="3675482" y="2444137"/>
            <a:chExt cx="9187741" cy="2588671"/>
          </a:xfrm>
        </p:grpSpPr>
        <p:sp>
          <p:nvSpPr>
            <p:cNvPr id="15" name="Rectangle 14"/>
            <p:cNvSpPr/>
            <p:nvPr/>
          </p:nvSpPr>
          <p:spPr>
            <a:xfrm>
              <a:off x="8696712" y="3962400"/>
              <a:ext cx="3068140" cy="10450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3675482" y="2444137"/>
              <a:ext cx="9187741" cy="2588671"/>
              <a:chOff x="3675482" y="2444137"/>
              <a:chExt cx="9187741" cy="2588671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9792" t="60568" r="22719" b="15407"/>
              <a:stretch/>
            </p:blipFill>
            <p:spPr>
              <a:xfrm>
                <a:off x="7309697" y="3031834"/>
                <a:ext cx="5553526" cy="200097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23550" t="52573" r="38120" b="40485"/>
              <a:stretch/>
            </p:blipFill>
            <p:spPr>
              <a:xfrm>
                <a:off x="3675482" y="2444137"/>
                <a:ext cx="5678129" cy="578116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1159" t="74970" r="60179" b="19895"/>
              <a:stretch/>
            </p:blipFill>
            <p:spPr>
              <a:xfrm>
                <a:off x="7501463" y="3431061"/>
                <a:ext cx="1283109" cy="427703"/>
              </a:xfrm>
              <a:prstGeom prst="rect">
                <a:avLst/>
              </a:prstGeom>
            </p:spPr>
          </p:pic>
        </p:grpSp>
      </p:grpSp>
      <p:grpSp>
        <p:nvGrpSpPr>
          <p:cNvPr id="18" name="Group 17"/>
          <p:cNvGrpSpPr/>
          <p:nvPr/>
        </p:nvGrpSpPr>
        <p:grpSpPr>
          <a:xfrm>
            <a:off x="1506979" y="2939058"/>
            <a:ext cx="4704348" cy="2325151"/>
            <a:chOff x="1467271" y="3022253"/>
            <a:chExt cx="4704348" cy="2325150"/>
          </a:xfrm>
        </p:grpSpPr>
        <p:sp>
          <p:nvSpPr>
            <p:cNvPr id="17" name="Rectangle 16"/>
            <p:cNvSpPr/>
            <p:nvPr/>
          </p:nvSpPr>
          <p:spPr>
            <a:xfrm>
              <a:off x="2926080" y="4038600"/>
              <a:ext cx="3063240" cy="10287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67271" y="3022253"/>
              <a:ext cx="4704348" cy="2325150"/>
              <a:chOff x="1467271" y="3022253"/>
              <a:chExt cx="4704348" cy="232515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9319" t="24656" r="28925" b="47426"/>
              <a:stretch/>
            </p:blipFill>
            <p:spPr>
              <a:xfrm>
                <a:off x="1467271" y="3022253"/>
                <a:ext cx="4704348" cy="232515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1159" t="74970" r="60179" b="19895"/>
              <a:stretch/>
            </p:blipFill>
            <p:spPr>
              <a:xfrm>
                <a:off x="1467271" y="3431060"/>
                <a:ext cx="1283109" cy="427703"/>
              </a:xfrm>
              <a:prstGeom prst="rect">
                <a:avLst/>
              </a:prstGeom>
            </p:spPr>
          </p:pic>
        </p:grpSp>
      </p:grpSp>
      <p:grpSp>
        <p:nvGrpSpPr>
          <p:cNvPr id="3" name="Group 2"/>
          <p:cNvGrpSpPr/>
          <p:nvPr/>
        </p:nvGrpSpPr>
        <p:grpSpPr>
          <a:xfrm>
            <a:off x="8518359" y="-16043"/>
            <a:ext cx="4873792" cy="1066799"/>
            <a:chOff x="8518359" y="-2"/>
            <a:chExt cx="4873792" cy="1066799"/>
          </a:xfrm>
        </p:grpSpPr>
        <p:sp>
          <p:nvSpPr>
            <p:cNvPr id="19" name="Parallelogram 18"/>
            <p:cNvSpPr/>
            <p:nvPr/>
          </p:nvSpPr>
          <p:spPr>
            <a:xfrm flipV="1">
              <a:off x="8518359" y="-2"/>
              <a:ext cx="4873792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855398" y="265926"/>
              <a:ext cx="3174267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a-IR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IRMehr" panose="02000503000000020002" pitchFamily="2" charset="-78"/>
                  <a:ea typeface="Adobe Gothic Std B" panose="020B0800000000000000" pitchFamily="34" charset="-128"/>
                  <a:cs typeface="IRMehr" panose="02000503000000020002" pitchFamily="2" charset="-78"/>
                </a:rPr>
                <a:t>معمای زندانی ها: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99416" y="4026949"/>
            <a:ext cx="276067" cy="3191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905612" y="4030026"/>
            <a:ext cx="276067" cy="31914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53451" y="3983660"/>
            <a:ext cx="349422" cy="41593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96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mph" presetSubtype="0" accel="15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49" presetClass="path" presetSubtype="0" accel="15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7 L 0.28659 0.06111 " pathEditMode="relative" rAng="0" ptsTypes="AA">
                                      <p:cBhvr>
                                        <p:cTn id="2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30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1" grpId="0" animBg="1"/>
      <p:bldP spid="21" grpId="1" animBg="1"/>
      <p:bldP spid="13" grpId="0" animBg="1"/>
      <p:bldP spid="13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88" y="1504740"/>
            <a:ext cx="3451519" cy="4787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89" y="1477446"/>
            <a:ext cx="3451519" cy="47879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52383" y="533401"/>
            <a:ext cx="3793928" cy="620485"/>
          </a:xfrm>
        </p:spPr>
        <p:txBody>
          <a:bodyPr>
            <a:normAutofit/>
          </a:bodyPr>
          <a:lstStyle/>
          <a:p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  <a:cs typeface="IRAban" panose="02000503000000020002" pitchFamily="2" charset="-78"/>
              </a:rPr>
              <a:t>John Nash</a:t>
            </a:r>
          </a:p>
        </p:txBody>
      </p:sp>
      <p:sp>
        <p:nvSpPr>
          <p:cNvPr id="12" name="Parallelogram 11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14378" y="184121"/>
            <a:ext cx="23038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Biography</a:t>
            </a:r>
          </a:p>
        </p:txBody>
      </p:sp>
    </p:spTree>
    <p:extLst>
      <p:ext uri="{BB962C8B-B14F-4D97-AF65-F5344CB8AC3E}">
        <p14:creationId xmlns:p14="http://schemas.microsoft.com/office/powerpoint/2010/main" val="340896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128110" y="298562"/>
            <a:ext cx="3300583" cy="2897775"/>
            <a:chOff x="2227365" y="1064625"/>
            <a:chExt cx="3939065" cy="3422847"/>
          </a:xfrm>
        </p:grpSpPr>
        <p:sp>
          <p:nvSpPr>
            <p:cNvPr id="6" name="Rectangle 5"/>
            <p:cNvSpPr/>
            <p:nvPr/>
          </p:nvSpPr>
          <p:spPr>
            <a:xfrm>
              <a:off x="2957787" y="1064625"/>
              <a:ext cx="2478224" cy="763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Chicken Game</a:t>
              </a:r>
              <a:endPara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(Hawk-Dove game)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65" y="2001922"/>
              <a:ext cx="3939065" cy="2485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1" name="Group 10"/>
          <p:cNvGrpSpPr/>
          <p:nvPr/>
        </p:nvGrpSpPr>
        <p:grpSpPr>
          <a:xfrm>
            <a:off x="7626021" y="360639"/>
            <a:ext cx="3040299" cy="2884059"/>
            <a:chOff x="7626021" y="360639"/>
            <a:chExt cx="3040299" cy="2884058"/>
          </a:xfrm>
        </p:grpSpPr>
        <p:sp>
          <p:nvSpPr>
            <p:cNvPr id="3" name="Rectangle 2"/>
            <p:cNvSpPr/>
            <p:nvPr/>
          </p:nvSpPr>
          <p:spPr>
            <a:xfrm>
              <a:off x="8203445" y="360639"/>
              <a:ext cx="1711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Battle of Sexes: 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21" y="964473"/>
              <a:ext cx="3040299" cy="2280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sp>
        <p:nvSpPr>
          <p:cNvPr id="14" name="Parallelogram 13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378" y="184121"/>
            <a:ext cx="2355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Examples: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017370" y="3592731"/>
            <a:ext cx="3880357" cy="2824843"/>
            <a:chOff x="7070765" y="3917312"/>
            <a:chExt cx="3880357" cy="2824842"/>
          </a:xfrm>
        </p:grpSpPr>
        <p:sp>
          <p:nvSpPr>
            <p:cNvPr id="4" name="Rectangle 3"/>
            <p:cNvSpPr/>
            <p:nvPr/>
          </p:nvSpPr>
          <p:spPr>
            <a:xfrm>
              <a:off x="8042760" y="3917312"/>
              <a:ext cx="1937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Matching Pennies: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765" y="4355426"/>
              <a:ext cx="3880357" cy="2386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9" name="Group 18"/>
          <p:cNvGrpSpPr/>
          <p:nvPr/>
        </p:nvGrpSpPr>
        <p:grpSpPr>
          <a:xfrm>
            <a:off x="2369381" y="3592731"/>
            <a:ext cx="4351727" cy="3117068"/>
            <a:chOff x="6763889" y="510333"/>
            <a:chExt cx="4351726" cy="3117068"/>
          </a:xfrm>
        </p:grpSpPr>
        <p:sp>
          <p:nvSpPr>
            <p:cNvPr id="20" name="Rectangle 19"/>
            <p:cNvSpPr/>
            <p:nvPr/>
          </p:nvSpPr>
          <p:spPr>
            <a:xfrm>
              <a:off x="7522618" y="510333"/>
              <a:ext cx="2689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The money sharing game: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889" y="1103400"/>
              <a:ext cx="4351726" cy="25240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15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824" y="3156448"/>
            <a:ext cx="4414903" cy="29555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5950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11111E-6 L -0.43855 -0.3141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27" y="-15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128110" y="298562"/>
            <a:ext cx="3300583" cy="2897775"/>
            <a:chOff x="2227365" y="1064625"/>
            <a:chExt cx="3939065" cy="3422847"/>
          </a:xfrm>
        </p:grpSpPr>
        <p:sp>
          <p:nvSpPr>
            <p:cNvPr id="6" name="Rectangle 5"/>
            <p:cNvSpPr/>
            <p:nvPr/>
          </p:nvSpPr>
          <p:spPr>
            <a:xfrm>
              <a:off x="2957787" y="1064625"/>
              <a:ext cx="2478224" cy="763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Chicken Game</a:t>
              </a:r>
              <a:endPara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(Hawk-Dove game)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65" y="2001922"/>
              <a:ext cx="3939065" cy="2485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1" name="Group 10"/>
          <p:cNvGrpSpPr/>
          <p:nvPr/>
        </p:nvGrpSpPr>
        <p:grpSpPr>
          <a:xfrm>
            <a:off x="7626021" y="360639"/>
            <a:ext cx="3040299" cy="2884059"/>
            <a:chOff x="7626021" y="360639"/>
            <a:chExt cx="3040299" cy="2884058"/>
          </a:xfrm>
        </p:grpSpPr>
        <p:sp>
          <p:nvSpPr>
            <p:cNvPr id="3" name="Rectangle 2"/>
            <p:cNvSpPr/>
            <p:nvPr/>
          </p:nvSpPr>
          <p:spPr>
            <a:xfrm>
              <a:off x="8203445" y="360639"/>
              <a:ext cx="1711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Battle of Sexes: 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21" y="964473"/>
              <a:ext cx="3040299" cy="2280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sp>
        <p:nvSpPr>
          <p:cNvPr id="14" name="Parallelogram 13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378" y="184121"/>
            <a:ext cx="2355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Examples: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2369381" y="3592731"/>
            <a:ext cx="4351727" cy="3117068"/>
            <a:chOff x="6763889" y="510333"/>
            <a:chExt cx="4351726" cy="3117068"/>
          </a:xfrm>
        </p:grpSpPr>
        <p:sp>
          <p:nvSpPr>
            <p:cNvPr id="20" name="Rectangle 19"/>
            <p:cNvSpPr/>
            <p:nvPr/>
          </p:nvSpPr>
          <p:spPr>
            <a:xfrm>
              <a:off x="7522618" y="510333"/>
              <a:ext cx="2689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The money sharing game: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889" y="1103400"/>
              <a:ext cx="4351726" cy="25240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78991" y="3153408"/>
            <a:ext cx="6017342" cy="3067665"/>
            <a:chOff x="2920181" y="2035276"/>
            <a:chExt cx="6017342" cy="3067665"/>
          </a:xfrm>
        </p:grpSpPr>
        <p:sp>
          <p:nvSpPr>
            <p:cNvPr id="18" name="Rectangle 17"/>
            <p:cNvSpPr/>
            <p:nvPr/>
          </p:nvSpPr>
          <p:spPr>
            <a:xfrm>
              <a:off x="3977728" y="2743200"/>
              <a:ext cx="4651442" cy="2093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592" t="30947" r="28161" b="27117"/>
            <a:stretch/>
          </p:blipFill>
          <p:spPr>
            <a:xfrm>
              <a:off x="2920181" y="2035276"/>
              <a:ext cx="6017342" cy="3067665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88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0.00231 L 0.22448 -0.03958 C 0.27109 -0.04907 0.34127 -0.05394 0.41497 -0.05394 C 0.4987 -0.05394 0.56575 -0.04907 0.61237 -0.03958 L 0.83698 0.00231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49" y="-28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0.00069 L 0.14141 -0.04028 C 0.17083 -0.0493 0.2151 -0.05393 0.26146 -0.05393 C 0.31419 -0.05393 0.35651 -0.0493 0.38594 -0.04028 L 0.52747 -0.00069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67" y="-266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59259E-6 L -0.06602 -0.330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7" y="-1650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128110" y="298562"/>
            <a:ext cx="3300583" cy="2897775"/>
            <a:chOff x="2227365" y="1064625"/>
            <a:chExt cx="3939065" cy="3422847"/>
          </a:xfrm>
        </p:grpSpPr>
        <p:sp>
          <p:nvSpPr>
            <p:cNvPr id="6" name="Rectangle 5"/>
            <p:cNvSpPr/>
            <p:nvPr/>
          </p:nvSpPr>
          <p:spPr>
            <a:xfrm>
              <a:off x="2957787" y="1064625"/>
              <a:ext cx="2478224" cy="763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Chicken Game</a:t>
              </a:r>
              <a:endPara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(Hawk-Dove game)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65" y="2001922"/>
              <a:ext cx="3939065" cy="2485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1" name="Group 10"/>
          <p:cNvGrpSpPr/>
          <p:nvPr/>
        </p:nvGrpSpPr>
        <p:grpSpPr>
          <a:xfrm>
            <a:off x="7626021" y="360639"/>
            <a:ext cx="3040299" cy="2884059"/>
            <a:chOff x="7626021" y="360639"/>
            <a:chExt cx="3040299" cy="2884058"/>
          </a:xfrm>
        </p:grpSpPr>
        <p:sp>
          <p:nvSpPr>
            <p:cNvPr id="3" name="Rectangle 2"/>
            <p:cNvSpPr/>
            <p:nvPr/>
          </p:nvSpPr>
          <p:spPr>
            <a:xfrm>
              <a:off x="8203445" y="360639"/>
              <a:ext cx="1711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Battle of Sexes: 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21" y="964473"/>
              <a:ext cx="3040299" cy="2280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sp>
        <p:nvSpPr>
          <p:cNvPr id="14" name="Parallelogram 13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378" y="184121"/>
            <a:ext cx="2355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Examples: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17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5164" y="3244697"/>
            <a:ext cx="6547758" cy="2824843"/>
            <a:chOff x="3069771" y="2171700"/>
            <a:chExt cx="6547758" cy="2824843"/>
          </a:xfrm>
        </p:grpSpPr>
        <p:sp>
          <p:nvSpPr>
            <p:cNvPr id="18" name="Rectangle 17"/>
            <p:cNvSpPr/>
            <p:nvPr/>
          </p:nvSpPr>
          <p:spPr>
            <a:xfrm>
              <a:off x="4516244" y="2732049"/>
              <a:ext cx="4638907" cy="18622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741" t="32812" r="22935" b="28572"/>
            <a:stretch/>
          </p:blipFill>
          <p:spPr>
            <a:xfrm>
              <a:off x="3069771" y="2171700"/>
              <a:ext cx="6547758" cy="2824843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838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1.48148E-6 L -0.46992 0.1518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03" y="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128110" y="298562"/>
            <a:ext cx="3300583" cy="2897775"/>
            <a:chOff x="2227365" y="1064625"/>
            <a:chExt cx="3939065" cy="3422847"/>
          </a:xfrm>
        </p:grpSpPr>
        <p:sp>
          <p:nvSpPr>
            <p:cNvPr id="6" name="Rectangle 5"/>
            <p:cNvSpPr/>
            <p:nvPr/>
          </p:nvSpPr>
          <p:spPr>
            <a:xfrm>
              <a:off x="2957787" y="1064625"/>
              <a:ext cx="2478224" cy="7634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Chicken Game</a:t>
              </a:r>
              <a:endPara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(Hawk-Dove game)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65" y="2001922"/>
              <a:ext cx="3939065" cy="2485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4" name="Parallelogram 13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14378" y="184121"/>
            <a:ext cx="23558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Examples: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320417" y="3343520"/>
            <a:ext cx="5907024" cy="3090672"/>
            <a:chOff x="1499616" y="3767328"/>
            <a:chExt cx="5907024" cy="3090672"/>
          </a:xfrm>
        </p:grpSpPr>
        <p:sp>
          <p:nvSpPr>
            <p:cNvPr id="18" name="Rectangle 17"/>
            <p:cNvSpPr/>
            <p:nvPr/>
          </p:nvSpPr>
          <p:spPr>
            <a:xfrm>
              <a:off x="3017520" y="4286644"/>
              <a:ext cx="4187952" cy="2315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609" t="27375" r="35991" b="30375"/>
            <a:stretch/>
          </p:blipFill>
          <p:spPr>
            <a:xfrm>
              <a:off x="1499616" y="3767328"/>
              <a:ext cx="5907024" cy="3090672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127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9788" y="56343"/>
            <a:ext cx="2438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Strict Nash</a:t>
            </a:r>
          </a:p>
          <a:p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Equilibrium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96651" y="3054532"/>
            <a:ext cx="4351727" cy="3205523"/>
            <a:chOff x="6763889" y="421879"/>
            <a:chExt cx="4351726" cy="3205522"/>
          </a:xfrm>
        </p:grpSpPr>
        <p:sp>
          <p:nvSpPr>
            <p:cNvPr id="18" name="Rectangle 17"/>
            <p:cNvSpPr/>
            <p:nvPr/>
          </p:nvSpPr>
          <p:spPr>
            <a:xfrm>
              <a:off x="7522618" y="421879"/>
              <a:ext cx="26892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The money sharing game: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889" y="1103400"/>
              <a:ext cx="4351726" cy="252400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876" t="42523" r="17471" b="37644"/>
          <a:stretch/>
        </p:blipFill>
        <p:spPr>
          <a:xfrm>
            <a:off x="2367506" y="1216705"/>
            <a:ext cx="8019149" cy="18378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90" b="7377"/>
          <a:stretch/>
        </p:blipFill>
        <p:spPr>
          <a:xfrm>
            <a:off x="6807201" y="2702139"/>
            <a:ext cx="4888819" cy="365512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19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672615" y="3204440"/>
            <a:ext cx="5199797" cy="2729553"/>
            <a:chOff x="3639527" y="2266804"/>
            <a:chExt cx="5199797" cy="2729553"/>
          </a:xfrm>
        </p:grpSpPr>
        <p:sp>
          <p:nvSpPr>
            <p:cNvPr id="11" name="Rectangle 10"/>
            <p:cNvSpPr/>
            <p:nvPr/>
          </p:nvSpPr>
          <p:spPr>
            <a:xfrm>
              <a:off x="3977728" y="2743200"/>
              <a:ext cx="4651442" cy="209311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31121" t="34112" r="28916" b="28574"/>
            <a:stretch/>
          </p:blipFill>
          <p:spPr>
            <a:xfrm>
              <a:off x="3639527" y="2266804"/>
              <a:ext cx="5199797" cy="2729553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958247" y="3239198"/>
            <a:ext cx="4704348" cy="2325150"/>
            <a:chOff x="1467271" y="3022253"/>
            <a:chExt cx="4704348" cy="2325150"/>
          </a:xfrm>
        </p:grpSpPr>
        <p:sp>
          <p:nvSpPr>
            <p:cNvPr id="16" name="Rectangle 15"/>
            <p:cNvSpPr/>
            <p:nvPr/>
          </p:nvSpPr>
          <p:spPr>
            <a:xfrm>
              <a:off x="2926080" y="4038600"/>
              <a:ext cx="3063240" cy="10287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1467271" y="3022253"/>
              <a:ext cx="4704348" cy="2325150"/>
              <a:chOff x="1467271" y="3022253"/>
              <a:chExt cx="4704348" cy="2325150"/>
            </a:xfrm>
          </p:grpSpPr>
          <p:pic>
            <p:nvPicPr>
              <p:cNvPr id="21" name="Picture 20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9319" t="24656" r="28925" b="47426"/>
              <a:stretch/>
            </p:blipFill>
            <p:spPr>
              <a:xfrm>
                <a:off x="1467271" y="3022253"/>
                <a:ext cx="4704348" cy="2325150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1159" t="74970" r="60179" b="19895"/>
              <a:stretch/>
            </p:blipFill>
            <p:spPr>
              <a:xfrm>
                <a:off x="1467271" y="3431060"/>
                <a:ext cx="1283109" cy="427703"/>
              </a:xfrm>
              <a:prstGeom prst="rect">
                <a:avLst/>
              </a:prstGeom>
            </p:spPr>
          </p:pic>
        </p:grpSp>
      </p:grpSp>
      <p:cxnSp>
        <p:nvCxnSpPr>
          <p:cNvPr id="6" name="Straight Connector 5"/>
          <p:cNvCxnSpPr/>
          <p:nvPr/>
        </p:nvCxnSpPr>
        <p:spPr>
          <a:xfrm>
            <a:off x="5544642" y="4776716"/>
            <a:ext cx="706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46994" y="5561507"/>
            <a:ext cx="706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568740" y="5561507"/>
            <a:ext cx="70603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84945" y="4616811"/>
            <a:ext cx="706033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308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397472" y="1586080"/>
            <a:ext cx="731868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a-IR" sz="9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nNastaliq" panose="02020505000000020003" pitchFamily="18" charset="0"/>
                <a:cs typeface="IranNastaliq" panose="02020505000000020003" pitchFamily="18" charset="0"/>
              </a:rPr>
              <a:t>بسم الله الرحمن الرحیم</a:t>
            </a:r>
            <a:endParaRPr lang="en-US" sz="9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4199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14637" y="2981326"/>
            <a:ext cx="7201560" cy="3253215"/>
          </a:xfrm>
          <a:prstGeom prst="rect">
            <a:avLst/>
          </a:prstGeom>
        </p:spPr>
      </p:pic>
      <p:sp>
        <p:nvSpPr>
          <p:cNvPr id="6" name="Parallelogram 5"/>
          <p:cNvSpPr/>
          <p:nvPr/>
        </p:nvSpPr>
        <p:spPr>
          <a:xfrm flipH="1" flipV="1">
            <a:off x="-689811" y="-3"/>
            <a:ext cx="4013582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03961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   </a:t>
            </a:r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Provision of </a:t>
            </a:r>
            <a:endParaRPr lang="fa-IR" sz="2800" dirty="0">
              <a:ln w="66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50000"/>
                  </a:schemeClr>
                </a:outerShdw>
              </a:effectLst>
              <a:latin typeface="Corpulent Caps BRK" pitchFamily="2" charset="0"/>
              <a:ea typeface="Adobe Gothic Std B" panose="020B0800000000000000" pitchFamily="34" charset="-128"/>
            </a:endParaRPr>
          </a:p>
          <a:p>
            <a:r>
              <a:rPr lang="en-US" sz="2800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a Public Good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709095" y="685802"/>
            <a:ext cx="3793928" cy="620485"/>
          </a:xfrm>
        </p:spPr>
        <p:txBody>
          <a:bodyPr>
            <a:normAutofit/>
          </a:bodyPr>
          <a:lstStyle/>
          <a:p>
            <a:r>
              <a:rPr lang="fa-I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ban" panose="02000503000000020002" pitchFamily="2" charset="-78"/>
                <a:cs typeface="IRAban" panose="02000503000000020002" pitchFamily="2" charset="-78"/>
              </a:rPr>
              <a:t>تامین کالای عمومی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95656" y="1869435"/>
            <a:ext cx="3418776" cy="680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48266" y="2858161"/>
            <a:ext cx="8978367" cy="122491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227212" y="3429001"/>
            <a:ext cx="28136" cy="8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354" y="4098708"/>
            <a:ext cx="422095" cy="40169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450" y="3165231"/>
            <a:ext cx="347007" cy="347007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1925154" y="1373866"/>
            <a:ext cx="9824591" cy="1093967"/>
            <a:chOff x="1925153" y="1373866"/>
            <a:chExt cx="9824590" cy="1093966"/>
          </a:xfrm>
        </p:grpSpPr>
        <p:sp>
          <p:nvSpPr>
            <p:cNvPr id="27" name="Rectangle 26"/>
            <p:cNvSpPr/>
            <p:nvPr/>
          </p:nvSpPr>
          <p:spPr>
            <a:xfrm>
              <a:off x="2090057" y="1373866"/>
              <a:ext cx="9622972" cy="109396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25153" y="1410072"/>
              <a:ext cx="9824590" cy="1011355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657349" y="4982750"/>
            <a:ext cx="8252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n>
                  <a:solidFill>
                    <a:srgbClr val="C00000"/>
                  </a:solidFill>
                </a:ln>
                <a:solidFill>
                  <a:srgbClr val="FFC000"/>
                </a:solidFill>
              </a:rPr>
              <a:t>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608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xit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9" presetClass="exit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5581932" y="3495608"/>
            <a:ext cx="5206983" cy="2546398"/>
            <a:chOff x="2212848" y="2157984"/>
            <a:chExt cx="7022592" cy="2889504"/>
          </a:xfrm>
        </p:grpSpPr>
        <p:sp>
          <p:nvSpPr>
            <p:cNvPr id="22" name="Rectangle 21"/>
            <p:cNvSpPr/>
            <p:nvPr/>
          </p:nvSpPr>
          <p:spPr>
            <a:xfrm>
              <a:off x="5281707" y="3544347"/>
              <a:ext cx="3697040" cy="12479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0155" t="32625" r="25871" b="27875"/>
            <a:stretch/>
          </p:blipFill>
          <p:spPr>
            <a:xfrm>
              <a:off x="2212848" y="2157984"/>
              <a:ext cx="7022592" cy="2889504"/>
            </a:xfrm>
            <a:prstGeom prst="rect">
              <a:avLst/>
            </a:prstGeom>
          </p:spPr>
        </p:pic>
      </p:grpSp>
      <p:sp>
        <p:nvSpPr>
          <p:cNvPr id="3" name="Parallelogram 2"/>
          <p:cNvSpPr/>
          <p:nvPr/>
        </p:nvSpPr>
        <p:spPr>
          <a:xfrm flipH="1" flipV="1">
            <a:off x="-886267" y="-10605"/>
            <a:ext cx="4431571" cy="1066799"/>
          </a:xfrm>
          <a:prstGeom prst="parallelogram">
            <a:avLst>
              <a:gd name="adj" fmla="val 719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74" t="47548" r="21600" b="37067"/>
          <a:stretch/>
        </p:blipFill>
        <p:spPr>
          <a:xfrm>
            <a:off x="2223199" y="1635872"/>
            <a:ext cx="8714068" cy="18107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34364" y="65416"/>
            <a:ext cx="300915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6600">
                  <a:solidFill>
                    <a:srgbClr val="EB8F22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D4223">
                      <a:lumMod val="50000"/>
                    </a:srgb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Best Response</a:t>
            </a:r>
            <a:endParaRPr lang="fa-IR" sz="2800" dirty="0">
              <a:ln w="6600">
                <a:solidFill>
                  <a:srgbClr val="EB8F22">
                    <a:lumMod val="50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D4223">
                    <a:lumMod val="50000"/>
                  </a:srgbClr>
                </a:outerShdw>
              </a:effectLst>
              <a:latin typeface="Corpulent Caps BRK" pitchFamily="2" charset="0"/>
              <a:ea typeface="Adobe Gothic Std B" panose="020B0800000000000000" pitchFamily="34" charset="-128"/>
            </a:endParaRPr>
          </a:p>
          <a:p>
            <a:r>
              <a:rPr lang="en-US" sz="2800" dirty="0">
                <a:ln w="6600">
                  <a:solidFill>
                    <a:srgbClr val="EB8F22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D4223">
                      <a:lumMod val="50000"/>
                    </a:srgb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Functions 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32850" y="685802"/>
            <a:ext cx="5270175" cy="620485"/>
          </a:xfrm>
        </p:spPr>
        <p:txBody>
          <a:bodyPr>
            <a:normAutofit/>
          </a:bodyPr>
          <a:lstStyle/>
          <a:p>
            <a:r>
              <a:rPr lang="fa-I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ban" panose="02000503000000020002" pitchFamily="2" charset="-78"/>
                <a:cs typeface="IRAban" panose="02000503000000020002" pitchFamily="2" charset="-78"/>
              </a:rPr>
              <a:t>روش سریع تر یافتن تعادل نش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30551" y="5657824"/>
            <a:ext cx="174172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9692227" y="5672894"/>
            <a:ext cx="174172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977286" y="5672894"/>
            <a:ext cx="17417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989466" y="5084614"/>
            <a:ext cx="174172" cy="0"/>
          </a:xfrm>
          <a:prstGeom prst="line">
            <a:avLst/>
          </a:pr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21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759499" y="3495608"/>
            <a:ext cx="2862233" cy="1758774"/>
            <a:chOff x="7346845" y="4010836"/>
            <a:chExt cx="3579317" cy="2328615"/>
          </a:xfrm>
        </p:grpSpPr>
        <p:sp>
          <p:nvSpPr>
            <p:cNvPr id="19" name="Rectangle 18"/>
            <p:cNvSpPr/>
            <p:nvPr/>
          </p:nvSpPr>
          <p:spPr>
            <a:xfrm>
              <a:off x="8112793" y="4010836"/>
              <a:ext cx="217194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Working on a Project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857" b="3572"/>
            <a:stretch/>
          </p:blipFill>
          <p:spPr>
            <a:xfrm>
              <a:off x="7346845" y="4498619"/>
              <a:ext cx="3579317" cy="1840832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326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 flipH="1">
            <a:off x="1649013" y="3176437"/>
            <a:ext cx="3839585" cy="2873258"/>
            <a:chOff x="1328259" y="1744968"/>
            <a:chExt cx="4531745" cy="3493174"/>
          </a:xfrm>
        </p:grpSpPr>
        <p:sp>
          <p:nvSpPr>
            <p:cNvPr id="9" name="Rectangle 8"/>
            <p:cNvSpPr/>
            <p:nvPr/>
          </p:nvSpPr>
          <p:spPr>
            <a:xfrm>
              <a:off x="2795958" y="1744968"/>
              <a:ext cx="25939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Stag Hunt with n Hunters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28259" y="2126637"/>
              <a:ext cx="4531745" cy="311150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4" name="Parallelogram 13"/>
          <p:cNvSpPr/>
          <p:nvPr/>
        </p:nvSpPr>
        <p:spPr>
          <a:xfrm flipH="1" flipV="1">
            <a:off x="-689811" y="-4"/>
            <a:ext cx="4934880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82294" y="48126"/>
            <a:ext cx="358784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n w="6600">
                  <a:solidFill>
                    <a:srgbClr val="EB8F22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D4223">
                      <a:lumMod val="50000"/>
                    </a:srgb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Using BR function</a:t>
            </a:r>
            <a:endParaRPr lang="fa-IR" sz="2800" dirty="0">
              <a:ln w="6600">
                <a:solidFill>
                  <a:srgbClr val="EB8F22">
                    <a:lumMod val="50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CD4223">
                    <a:lumMod val="50000"/>
                  </a:srgbClr>
                </a:outerShdw>
              </a:effectLst>
              <a:latin typeface="Corpulent Caps BRK" pitchFamily="2" charset="0"/>
              <a:ea typeface="Adobe Gothic Std B" panose="020B0800000000000000" pitchFamily="34" charset="-128"/>
            </a:endParaRPr>
          </a:p>
          <a:p>
            <a:r>
              <a:rPr lang="en-US" sz="2800" dirty="0">
                <a:ln w="6600">
                  <a:solidFill>
                    <a:srgbClr val="EB8F22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CD4223">
                      <a:lumMod val="50000"/>
                    </a:srgb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to find 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22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287" t="26479" r="19978" b="62253"/>
          <a:stretch/>
        </p:blipFill>
        <p:spPr>
          <a:xfrm>
            <a:off x="3214593" y="1171344"/>
            <a:ext cx="7789637" cy="11824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8287" t="40289" r="19978" b="35721"/>
          <a:stretch/>
        </p:blipFill>
        <p:spPr>
          <a:xfrm>
            <a:off x="3214593" y="2351391"/>
            <a:ext cx="7789637" cy="25175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835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81481E-6 L -0.07565 0.0636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9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allelogram 19"/>
          <p:cNvSpPr/>
          <p:nvPr/>
        </p:nvSpPr>
        <p:spPr>
          <a:xfrm flipH="1" flipV="1">
            <a:off x="-689811" y="-3"/>
            <a:ext cx="3416969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14378" y="184121"/>
            <a:ext cx="19052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Duopoly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568" y="1450729"/>
            <a:ext cx="5184682" cy="38885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192283" y="1066797"/>
            <a:ext cx="6759575" cy="3219453"/>
            <a:chOff x="2772697" y="2684206"/>
            <a:chExt cx="5692877" cy="2654710"/>
          </a:xfrm>
        </p:grpSpPr>
        <p:sp>
          <p:nvSpPr>
            <p:cNvPr id="9" name="Rectangle 8"/>
            <p:cNvSpPr/>
            <p:nvPr/>
          </p:nvSpPr>
          <p:spPr>
            <a:xfrm>
              <a:off x="4457700" y="3832860"/>
              <a:ext cx="3718560" cy="12573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4459" t="39819" r="31787" b="23891"/>
            <a:stretch/>
          </p:blipFill>
          <p:spPr>
            <a:xfrm>
              <a:off x="2772697" y="2684206"/>
              <a:ext cx="5692877" cy="2654710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8182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2.59259E-6 L -0.35455 0.186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34" y="93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228" t="17885" r="28520" b="32259"/>
          <a:stretch/>
        </p:blipFill>
        <p:spPr>
          <a:xfrm>
            <a:off x="4355288" y="877409"/>
            <a:ext cx="6019557" cy="478647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Parallelogram 19"/>
          <p:cNvSpPr/>
          <p:nvPr/>
        </p:nvSpPr>
        <p:spPr>
          <a:xfrm flipH="1" flipV="1">
            <a:off x="-689811" y="-3"/>
            <a:ext cx="4910206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2004" t="26943" r="23723" b="29219"/>
          <a:stretch/>
        </p:blipFill>
        <p:spPr>
          <a:xfrm>
            <a:off x="4324182" y="1228241"/>
            <a:ext cx="6112042" cy="43955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51" t="13438" r="21059" b="38371"/>
          <a:stretch/>
        </p:blipFill>
        <p:spPr>
          <a:xfrm>
            <a:off x="4738865" y="1066797"/>
            <a:ext cx="6400800" cy="4159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2" y="3647642"/>
            <a:ext cx="2840590" cy="2130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65" t="22401" r="21709" b="33547"/>
          <a:stretch/>
        </p:blipFill>
        <p:spPr>
          <a:xfrm>
            <a:off x="4545813" y="1271086"/>
            <a:ext cx="6681628" cy="3975517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24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7251" t="19686" r="21059" b="75571"/>
          <a:stretch/>
        </p:blipFill>
        <p:spPr>
          <a:xfrm>
            <a:off x="4055482" y="1076336"/>
            <a:ext cx="6400800" cy="409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6" t="18278" r="13293" b="12600"/>
          <a:stretch/>
        </p:blipFill>
        <p:spPr>
          <a:xfrm>
            <a:off x="4688579" y="1412731"/>
            <a:ext cx="5821159" cy="456879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grpSp>
        <p:nvGrpSpPr>
          <p:cNvPr id="19" name="Group 18"/>
          <p:cNvGrpSpPr/>
          <p:nvPr/>
        </p:nvGrpSpPr>
        <p:grpSpPr>
          <a:xfrm>
            <a:off x="6744153" y="3706192"/>
            <a:ext cx="4704348" cy="2325150"/>
            <a:chOff x="1467271" y="3022253"/>
            <a:chExt cx="4704348" cy="2325150"/>
          </a:xfrm>
        </p:grpSpPr>
        <p:sp>
          <p:nvSpPr>
            <p:cNvPr id="22" name="Rectangle 21"/>
            <p:cNvSpPr/>
            <p:nvPr/>
          </p:nvSpPr>
          <p:spPr>
            <a:xfrm>
              <a:off x="2926080" y="4038600"/>
              <a:ext cx="3063240" cy="10287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467271" y="3022253"/>
              <a:ext cx="4704348" cy="2325150"/>
              <a:chOff x="1467271" y="3022253"/>
              <a:chExt cx="4704348" cy="232515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9319" t="24656" r="28925" b="47426"/>
              <a:stretch/>
            </p:blipFill>
            <p:spPr>
              <a:xfrm>
                <a:off x="1467271" y="3022253"/>
                <a:ext cx="4704348" cy="232515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grayscl/>
              </a:blip>
              <a:srcRect l="31159" t="74970" r="60179" b="19895"/>
              <a:stretch/>
            </p:blipFill>
            <p:spPr>
              <a:xfrm>
                <a:off x="1467271" y="3431060"/>
                <a:ext cx="1283109" cy="427703"/>
              </a:xfrm>
              <a:prstGeom prst="rect">
                <a:avLst/>
              </a:prstGeom>
            </p:spPr>
          </p:pic>
        </p:grpSp>
      </p:grp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0" name="Rectangle 29"/>
          <p:cNvSpPr/>
          <p:nvPr/>
        </p:nvSpPr>
        <p:spPr>
          <a:xfrm>
            <a:off x="0" y="241009"/>
            <a:ext cx="38695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Cournat</a:t>
            </a:r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 Duopoly</a:t>
            </a:r>
          </a:p>
        </p:txBody>
      </p:sp>
    </p:spTree>
    <p:extLst>
      <p:ext uri="{BB962C8B-B14F-4D97-AF65-F5344CB8AC3E}">
        <p14:creationId xmlns:p14="http://schemas.microsoft.com/office/powerpoint/2010/main" val="271798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100" fill="hold"/>
                                        <p:tgtEl>
                                          <p:spTgt spid="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7 L -0.22019 -0.16111 " pathEditMode="relative" rAng="0" ptsTypes="AA">
                                      <p:cBhvr>
                                        <p:cTn id="51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-805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allelogram 19"/>
          <p:cNvSpPr/>
          <p:nvPr/>
        </p:nvSpPr>
        <p:spPr>
          <a:xfrm flipH="1" flipV="1">
            <a:off x="-689812" y="-3"/>
            <a:ext cx="5213685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163" t="38692" r="19113" b="16875"/>
          <a:stretch/>
        </p:blipFill>
        <p:spPr>
          <a:xfrm>
            <a:off x="4332606" y="1379621"/>
            <a:ext cx="7007668" cy="39142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3156" t="52892" r="25276" b="29540"/>
          <a:stretch/>
        </p:blipFill>
        <p:spPr>
          <a:xfrm>
            <a:off x="4347410" y="692909"/>
            <a:ext cx="6604447" cy="206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/>
          <p:cNvSpPr/>
          <p:nvPr/>
        </p:nvSpPr>
        <p:spPr>
          <a:xfrm>
            <a:off x="105041" y="188656"/>
            <a:ext cx="4130170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Bertrand Duopoly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-2587" r="13226" b="20644"/>
          <a:stretch/>
        </p:blipFill>
        <p:spPr>
          <a:xfrm>
            <a:off x="5427638" y="2810310"/>
            <a:ext cx="5090566" cy="323938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2" y="3647642"/>
            <a:ext cx="2840590" cy="2130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296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arallelogram 19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11" t="36292" r="18789" b="52517"/>
          <a:stretch/>
        </p:blipFill>
        <p:spPr>
          <a:xfrm>
            <a:off x="4194028" y="1254525"/>
            <a:ext cx="7176831" cy="96899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2" y="3647642"/>
            <a:ext cx="2840590" cy="2130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611" t="47222" r="18789" b="19471"/>
          <a:stretch/>
        </p:blipFill>
        <p:spPr>
          <a:xfrm>
            <a:off x="4194029" y="2752538"/>
            <a:ext cx="7176831" cy="2883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Rectangle 14"/>
          <p:cNvSpPr/>
          <p:nvPr/>
        </p:nvSpPr>
        <p:spPr>
          <a:xfrm>
            <a:off x="256672" y="-47747"/>
            <a:ext cx="22594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Cournat</a:t>
            </a:r>
            <a:endParaRPr lang="en-US" sz="3200" b="1" dirty="0">
              <a:ln w="6600">
                <a:solidFill>
                  <a:schemeClr val="accent1">
                    <a:lumMod val="5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50000"/>
                  </a:schemeClr>
                </a:outerShdw>
              </a:effectLst>
              <a:latin typeface="Corpulent Caps BRK" pitchFamily="2" charset="0"/>
              <a:ea typeface="Adobe Gothic Std B" panose="020B0800000000000000" pitchFamily="34" charset="-128"/>
            </a:endParaRPr>
          </a:p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oligopoly</a:t>
            </a:r>
          </a:p>
        </p:txBody>
      </p:sp>
    </p:spTree>
    <p:extLst>
      <p:ext uri="{BB962C8B-B14F-4D97-AF65-F5344CB8AC3E}">
        <p14:creationId xmlns:p14="http://schemas.microsoft.com/office/powerpoint/2010/main" val="39833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745" t="44654" r="16952" b="24374"/>
          <a:stretch/>
        </p:blipFill>
        <p:spPr>
          <a:xfrm>
            <a:off x="3667039" y="882158"/>
            <a:ext cx="8080983" cy="2854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36" t="18316" r="25276" b="26298"/>
          <a:stretch/>
        </p:blipFill>
        <p:spPr>
          <a:xfrm>
            <a:off x="3999596" y="815748"/>
            <a:ext cx="6488215" cy="5182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3578" t="14086" r="17000" b="40311"/>
          <a:stretch/>
        </p:blipFill>
        <p:spPr>
          <a:xfrm>
            <a:off x="3565439" y="882158"/>
            <a:ext cx="8626561" cy="44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27</a:t>
            </a:fld>
            <a:endParaRPr lang="en-US"/>
          </a:p>
        </p:txBody>
      </p:sp>
      <p:sp>
        <p:nvSpPr>
          <p:cNvPr id="11" name="Parallelogram 10"/>
          <p:cNvSpPr/>
          <p:nvPr/>
        </p:nvSpPr>
        <p:spPr>
          <a:xfrm flipH="1" flipV="1">
            <a:off x="-689811" y="-2"/>
            <a:ext cx="3904404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062" y="3647642"/>
            <a:ext cx="2840590" cy="2130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/>
          <p:cNvSpPr/>
          <p:nvPr/>
        </p:nvSpPr>
        <p:spPr>
          <a:xfrm>
            <a:off x="227042" y="-2"/>
            <a:ext cx="2259465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Bertrand</a:t>
            </a:r>
          </a:p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oligopoly</a:t>
            </a:r>
          </a:p>
        </p:txBody>
      </p:sp>
    </p:spTree>
    <p:extLst>
      <p:ext uri="{BB962C8B-B14F-4D97-AF65-F5344CB8AC3E}">
        <p14:creationId xmlns:p14="http://schemas.microsoft.com/office/powerpoint/2010/main" val="26247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 flipH="1" flipV="1">
            <a:off x="-628650" y="0"/>
            <a:ext cx="2724150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286500" y="685802"/>
            <a:ext cx="5216525" cy="620485"/>
          </a:xfrm>
        </p:spPr>
        <p:txBody>
          <a:bodyPr>
            <a:normAutofit/>
          </a:bodyPr>
          <a:lstStyle/>
          <a:p>
            <a:r>
              <a:rPr lang="fa-I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ban" panose="02000503000000020002" pitchFamily="2" charset="-78"/>
                <a:cs typeface="IRAban" panose="02000503000000020002" pitchFamily="2" charset="-78"/>
              </a:rPr>
              <a:t>حدس دو سوم میانگین کلاس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5500" y="1909908"/>
            <a:ext cx="9177092" cy="11718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784"/>
          <a:stretch/>
        </p:blipFill>
        <p:spPr>
          <a:xfrm>
            <a:off x="2095500" y="4111458"/>
            <a:ext cx="7914420" cy="15620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52387" y="2983159"/>
            <a:ext cx="3943596" cy="836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Rectangle 10"/>
          <p:cNvSpPr/>
          <p:nvPr/>
        </p:nvSpPr>
        <p:spPr>
          <a:xfrm>
            <a:off x="214378" y="241011"/>
            <a:ext cx="149092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381996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38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0253" y="2090058"/>
            <a:ext cx="5327099" cy="441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5756" y="2593025"/>
            <a:ext cx="4928275" cy="427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9299" y="3095905"/>
            <a:ext cx="5070719" cy="3845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0286" y="3504926"/>
            <a:ext cx="9286809" cy="498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7339" y="4011747"/>
            <a:ext cx="6680243" cy="484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44785" y="4679743"/>
            <a:ext cx="2934179" cy="3418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768" y="5191149"/>
            <a:ext cx="9187117" cy="384577"/>
          </a:xfrm>
          <a:prstGeom prst="rect">
            <a:avLst/>
          </a:prstGeom>
        </p:spPr>
      </p:pic>
      <p:sp>
        <p:nvSpPr>
          <p:cNvPr id="12" name="Parallelogram 11"/>
          <p:cNvSpPr/>
          <p:nvPr/>
        </p:nvSpPr>
        <p:spPr>
          <a:xfrm flipH="1" flipV="1">
            <a:off x="-689811" y="-3"/>
            <a:ext cx="3416969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29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753600" y="685802"/>
            <a:ext cx="1749425" cy="620485"/>
          </a:xfrm>
        </p:spPr>
        <p:txBody>
          <a:bodyPr>
            <a:normAutofit/>
          </a:bodyPr>
          <a:lstStyle/>
          <a:p>
            <a:r>
              <a:rPr lang="fa-I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ban" panose="02000503000000020002" pitchFamily="2" charset="-78"/>
                <a:cs typeface="IRAban" panose="02000503000000020002" pitchFamily="2" charset="-78"/>
              </a:rPr>
              <a:t>حراج ها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Rectangle 15"/>
          <p:cNvSpPr/>
          <p:nvPr/>
        </p:nvSpPr>
        <p:spPr>
          <a:xfrm>
            <a:off x="153166" y="188656"/>
            <a:ext cx="226055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Auctions </a:t>
            </a:r>
          </a:p>
        </p:txBody>
      </p:sp>
    </p:spTree>
    <p:extLst>
      <p:ext uri="{BB962C8B-B14F-4D97-AF65-F5344CB8AC3E}">
        <p14:creationId xmlns:p14="http://schemas.microsoft.com/office/powerpoint/2010/main" val="1108339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1"/>
          <p:cNvGrpSpPr/>
          <p:nvPr/>
        </p:nvGrpSpPr>
        <p:grpSpPr>
          <a:xfrm>
            <a:off x="-705852" y="0"/>
            <a:ext cx="4315479" cy="1066799"/>
            <a:chOff x="-705852" y="0"/>
            <a:chExt cx="4315479" cy="1066799"/>
          </a:xfrm>
        </p:grpSpPr>
        <p:sp>
          <p:nvSpPr>
            <p:cNvPr id="5" name="Parallelogram 4"/>
            <p:cNvSpPr/>
            <p:nvPr/>
          </p:nvSpPr>
          <p:spPr>
            <a:xfrm flipH="1" flipV="1">
              <a:off x="-705852" y="0"/>
              <a:ext cx="3589421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 flipH="1">
              <a:off x="214376" y="201759"/>
              <a:ext cx="33952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3200" b="1" dirty="0">
                  <a:ln w="6600">
                    <a:solidFill>
                      <a:srgbClr val="CD4223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rgbClr val="CD4223"/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Contents:</a:t>
              </a:r>
              <a:endParaRPr lang="en-US" sz="2000" dirty="0">
                <a:solidFill>
                  <a:prstClr val="black"/>
                </a:solidFill>
                <a:latin typeface="Corpulent Caps BRK" pitchFamily="2" charset="0"/>
                <a:ea typeface="Adobe Gothic Std B" panose="020B0800000000000000" pitchFamily="34" charset="-128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4748615" y="1227332"/>
            <a:ext cx="634671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What is </a:t>
            </a:r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game Theory?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Game Components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Nash Equilibrium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Examples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Strict Nash Equilibrium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Provision of a Public Good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Best Response Functions 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Duopoly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Match</a:t>
            </a:r>
          </a:p>
          <a:p>
            <a:r>
              <a:rPr lang="en-US" sz="3200" b="1" dirty="0">
                <a:ln w="66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Auctions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84884" y="1241670"/>
            <a:ext cx="77002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5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6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12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15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19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20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21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23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28</a:t>
            </a:r>
          </a:p>
          <a:p>
            <a:r>
              <a:rPr lang="en-US" sz="3200" b="1" dirty="0">
                <a:ln w="6600">
                  <a:solidFill>
                    <a:srgbClr val="A89374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29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08312" y="533399"/>
            <a:ext cx="57430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 Gothic" panose="020B0502020202020204" pitchFamily="34" charset="0"/>
                <a:ea typeface="Adobe Gothic Std B" panose="020B0800000000000000" pitchFamily="34" charset="-128"/>
              </a:rPr>
              <a:t>Page     Title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Contre Jour - Glava 1 [pleer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5332" y="3591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4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9" grpId="0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371" y="685802"/>
            <a:ext cx="7061653" cy="620485"/>
          </a:xfrm>
        </p:spPr>
        <p:txBody>
          <a:bodyPr>
            <a:normAutofit/>
          </a:bodyPr>
          <a:lstStyle/>
          <a:p>
            <a:r>
              <a:rPr lang="fa-I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RAban" panose="02000503000000020002" pitchFamily="2" charset="-78"/>
                <a:cs typeface="IRAban" panose="02000503000000020002" pitchFamily="2" charset="-78"/>
              </a:rPr>
              <a:t>تعادل نش حراجی در کجا قرار دارد؟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89853" y="2354944"/>
            <a:ext cx="9082091" cy="11067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Adobe Gurmukhi" panose="01010101010101010101" pitchFamily="50" charset="0"/>
                <a:cs typeface="Adobe Gurmukhi" panose="01010101010101010101" pitchFamily="50" charset="0"/>
              </a:rPr>
              <a:t>Strategy:</a:t>
            </a:r>
            <a:r>
              <a:rPr lang="fa-IR" dirty="0">
                <a:latin typeface="Adobe Gurmukhi" panose="01010101010101010101" pitchFamily="50" charset="0"/>
              </a:rPr>
              <a:t>    </a:t>
            </a:r>
            <a:r>
              <a:rPr lang="en-US" dirty="0">
                <a:latin typeface="Adobe Gurmukhi" panose="01010101010101010101" pitchFamily="50" charset="0"/>
                <a:cs typeface="Adobe Gurmukhi" panose="01010101010101010101" pitchFamily="50" charset="0"/>
              </a:rPr>
              <a:t> bi≥0 </a:t>
            </a:r>
            <a:r>
              <a:rPr lang="en-US" dirty="0" err="1">
                <a:latin typeface="Adobe Gurmukhi" panose="01010101010101010101" pitchFamily="50" charset="0"/>
                <a:cs typeface="Adobe Gurmukhi" panose="01010101010101010101" pitchFamily="50" charset="0"/>
              </a:rPr>
              <a:t>i</a:t>
            </a:r>
            <a:r>
              <a:rPr lang="en-US" dirty="0">
                <a:latin typeface="Adobe Gurmukhi" panose="01010101010101010101" pitchFamily="50" charset="0"/>
                <a:cs typeface="Adobe Gurmukhi" panose="01010101010101010101" pitchFamily="50" charset="0"/>
              </a:rPr>
              <a:t>=1 ,⋯,n ; Each bidder submits a non-negative bid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48622" y="3770086"/>
            <a:ext cx="7848263" cy="209368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505575" y="2540001"/>
            <a:ext cx="784279" cy="736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505575" y="4216401"/>
            <a:ext cx="784279" cy="736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36697" y="2624073"/>
            <a:ext cx="6672113" cy="198360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30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Parallelogram 14"/>
          <p:cNvSpPr/>
          <p:nvPr/>
        </p:nvSpPr>
        <p:spPr>
          <a:xfrm flipH="1" flipV="1">
            <a:off x="-689811" y="-3"/>
            <a:ext cx="3416969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3166" y="188656"/>
            <a:ext cx="226055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ln w="660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50000"/>
                    </a:schemeClr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Auctions </a:t>
            </a:r>
          </a:p>
        </p:txBody>
      </p:sp>
    </p:spTree>
    <p:extLst>
      <p:ext uri="{BB962C8B-B14F-4D97-AF65-F5344CB8AC3E}">
        <p14:creationId xmlns:p14="http://schemas.microsoft.com/office/powerpoint/2010/main" val="37684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 animBg="1"/>
      <p:bldP spid="8" grpId="1" animBg="1"/>
      <p:bldP spid="9" grpId="0" animBg="1"/>
      <p:bldP spid="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305149" y="2"/>
            <a:ext cx="2520952" cy="1066799"/>
            <a:chOff x="9525000" y="0"/>
            <a:chExt cx="3867150" cy="1066799"/>
          </a:xfrm>
        </p:grpSpPr>
        <p:sp>
          <p:nvSpPr>
            <p:cNvPr id="5" name="Parallelogram 4"/>
            <p:cNvSpPr/>
            <p:nvPr/>
          </p:nvSpPr>
          <p:spPr>
            <a:xfrm flipV="1">
              <a:off x="9525000" y="0"/>
              <a:ext cx="3867150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251058" y="265925"/>
              <a:ext cx="190376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a-IR" sz="3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IRMehr" panose="02000503000000020002" pitchFamily="2" charset="-78"/>
                  <a:ea typeface="Adobe Gothic Std B" panose="020B0800000000000000" pitchFamily="34" charset="-128"/>
                  <a:cs typeface="IRMehr" panose="02000503000000020002" pitchFamily="2" charset="-78"/>
                </a:rPr>
                <a:t>منابع:</a:t>
              </a:r>
            </a:p>
          </p:txBody>
        </p: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134934" y="6804140"/>
            <a:ext cx="7805480" cy="9895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Roger B. Myerson"/>
              </a:rPr>
              <a:t>Roger B. Myerson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(1991).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Theory: Analysis of Conflict,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Harvard University Press, 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1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Chapter-preview links,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vii–xi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R. J.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" tooltip="The New Palgrave: A Dictionary of Economics"/>
              </a:rPr>
              <a:t>[1987]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2008). "game theory," Introduction,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 tooltip="The New Palgrave Dictionary of Economics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Abstract.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 Eric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Rasmusen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(2007).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and Information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4th ed.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"/>
              </a:rPr>
              <a:t>chapter-preview.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" tooltip="David M. Kreps"/>
              </a:rPr>
              <a:t>David M. Kreps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(1990).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 Theory and Economic Modelling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8"/>
              </a:rPr>
              <a:t>Description.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R.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S. Hart, ed. (1992, 2002).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Game Theory with Economic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v. 1,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 3–6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v. 3,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0"/>
              </a:rPr>
              <a:t> 43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1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1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1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2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 tooltip="Colin F. Camerer"/>
              </a:rPr>
              <a:t>Colin F.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 tooltip="Colin F. Camerer"/>
              </a:rPr>
              <a:t>Camerer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(2003).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 Game Theory: Experiments in Strategic Interaction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5–7 (scroll to at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1.1 What Is Game Theory Good For?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5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Ross, Don.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6"/>
              </a:rPr>
              <a:t>"Game Theory"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Stanford Encyclopedia of Philosophy (Spring 2008 Edition)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Edward N.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Zalta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(ed.). Retrieved 2008-08-21.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6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7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Experimental work in game theory goes by many names,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8" tooltip="Experimental economics"/>
              </a:rPr>
              <a:t>experimental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9" tooltip="Behavioral economics"/>
              </a:rPr>
              <a:t>behavioral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0" tooltip="Behavioural game theory"/>
              </a:rPr>
              <a:t>behavioural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0" tooltip="Behavioural game theory"/>
              </a:rPr>
              <a:t>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are several. For a recent discussion, see Colin F.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Camerer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(2003).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 Game Theory: Experiments in Strategic Interaction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1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Introduction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 1–25).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7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 At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3" tooltip="JEL classification codes"/>
              </a:rPr>
              <a:t>JEL:C7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of the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4" tooltip="Journal of Economic Literature"/>
              </a:rPr>
              <a:t>Journal of Economic Literature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classification codes.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R.J.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(2008). "game theory,"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2nd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Edition.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5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5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6" tooltip="Martin Shubik"/>
              </a:rPr>
              <a:t>Martin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6" tooltip="Martin Shubik"/>
              </a:rPr>
              <a:t>Shubik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(1981). "Game Theory Models and Methods in Political Economy," in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7" tooltip="Kenneth Arrow"/>
              </a:rPr>
              <a:t>Kenneth Arrow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Michael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Intriligator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ed.,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Mathematical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1, pp. 285–330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9"/>
              </a:rPr>
              <a:t>10.1016/S1573-4382(81)01011-4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0" tooltip="Carl Shapiro (professor)"/>
              </a:rPr>
              <a:t>Carl Shapiro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(1989). "The Theory of Business Strategy,"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 Journal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20(1), pp. 125–137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1" tooltip="JSTOR"/>
              </a:rPr>
              <a:t>JSTOR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2"/>
              </a:rPr>
              <a:t>2555656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8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3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N. Agarwal and P.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Zeephongsekul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4"/>
              </a:rPr>
              <a:t>Psychological Pricing in Mergers &amp; Acquisitions using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School of Mathematics and Geospatial Sciences, RMIT University, Melbourne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9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6" tooltip="Leigh Tesfatsion"/>
              </a:rPr>
              <a:t>Leigh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6" tooltip="Leigh Tesfatsion"/>
              </a:rPr>
              <a:t>Tesfatsion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(2006). "Agent-Based Computational Economics: A Constructive Approach to Economic Theory,"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16, 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Computational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2, pp. 831-880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7"/>
              </a:rPr>
              <a:t>10.1016/S1574-0021(05)02016-2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8" tooltip="Joseph Y. Halpern"/>
              </a:rPr>
              <a:t>Joseph Y. Halpern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(2008). "computer science and game theory,"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9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0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 From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" tooltip="The New Palgrave Dictionary of Economics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(2008), 2nd Edition: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tooltip="Roger B. Myerson"/>
              </a:rPr>
              <a:t>Roger B. Myerson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"mechanism design."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1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   _____. "revelation principle."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2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Tuomas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Sandholm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"computing in mechanism design."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3"/>
              </a:rPr>
              <a:t>Abstract.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4" tooltip="Noam Nisan"/>
              </a:rPr>
              <a:t>Noam Nisan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Amir Ronen (2001). "Algorithmic Mechanism Design,"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and Economic Behavior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35(1–2),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5"/>
              </a:rPr>
              <a:t>166–196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4" tooltip="Noam Nisan"/>
              </a:rPr>
              <a:t>Noam Nisan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ed. (2007).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Algorithmic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Cambridge University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Press.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6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1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7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S. Hart, ed., 1994.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Game Theory with Economic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2, outline links,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30: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8"/>
              </a:rPr>
              <a:t>"Voting Procedures"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&amp;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31: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9"/>
              </a:rPr>
              <a:t>"Social Choice."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2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1" tooltip="Vernon L. Smith"/>
              </a:rPr>
              <a:t>Vernon L. Smith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1992. "Game Theory and Experimental Economics: Beginnings and Early Influences," in E. R.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Weintraub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ed.,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 a History of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2"/>
              </a:rPr>
              <a:t>241–282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_____, 2001. "Experimental Economics,"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3" tooltip="International Encyclopedia of the Social &amp; Behavioral Sciences"/>
              </a:rPr>
              <a:t>International Encyclopedia of the Social &amp; Behavioral Sciences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 5100–5108.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4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per sect. 1.1 &amp; 2.1.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5" tooltip="Charles R. Plott"/>
              </a:rPr>
              <a:t>Charles R.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5" tooltip="Charles R. Plott"/>
              </a:rPr>
              <a:t>Plott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Vernon L. Smith, ed., 2008.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Experimental Economics Results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1, Elsevier, Part 4, Games,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6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6"/>
              </a:rPr>
              <a:t> 45–66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Vincent P. Crawford (1997). "Theory and Experiment in the Analysis of Strategic Interaction,"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 Economics and Econometrics: Theory and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7"/>
              </a:rPr>
              <a:t>206–242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Cambridge. Reprinted in Colin F.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Camerer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ed. (2003).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Behavioral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Princeton. 1986–2003 papers.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8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9"/>
              </a:rPr>
              <a:t>preview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Princeton,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12.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Martin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Shubik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2002. "Game Theory and Experimental Gaming," in R.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S. Hart,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Game Theory with Economic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Elsevier, v. 3, pp. 2327–2351.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0"/>
              </a:rPr>
              <a:t>10.1016/S1574-0005(02)03025-4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3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1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From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(2008), 2nd Edition: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2" tooltip="Faruk Gul"/>
              </a:rPr>
              <a:t>Faruk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2" tooltip="Faruk Gul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2" tooltip="Faruk Gul"/>
              </a:rPr>
              <a:t>Gul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behavioural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economics and game theory."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3"/>
              </a:rPr>
              <a:t>Abstract.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 tooltip="Colin F. Camerer"/>
              </a:rPr>
              <a:t>Colin F.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3" tooltip="Colin F. Camerer"/>
              </a:rPr>
              <a:t>Camerer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"behavioral game theory."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4"/>
              </a:rPr>
              <a:t>Abstract.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_____ (1997). "Progress in Behavioral Game Theory,"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Economic Perspectives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11(4), p. 172,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5"/>
              </a:rPr>
              <a:t>167–188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_____ (2003).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Behavioral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Princeton.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4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6"/>
              </a:rPr>
              <a:t>preview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([ctrl]+), and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7"/>
              </a:rPr>
              <a:t>link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_____,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8" tooltip="George Loewenstein"/>
              </a:rPr>
              <a:t>George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8" tooltip="George Loewenstein"/>
              </a:rPr>
              <a:t>Loewenstein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9" tooltip="Matthew Rabin"/>
              </a:rPr>
              <a:t>Matthew Rabin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ed. (2003).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Behavioral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Princeton. 1986–2003 papers.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8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9"/>
              </a:rPr>
              <a:t>contents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9"/>
              </a:rPr>
              <a:t>preview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0" tooltip="Drew Fudenberg"/>
              </a:rPr>
              <a:t>Drew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0" tooltip="Drew Fudenberg"/>
              </a:rPr>
              <a:t>Fudenberg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(2006). "Advancing Beyond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Advances in Behavioral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Economic Literature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44(3), pp. 694–711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1" tooltip="JSTOR"/>
              </a:rPr>
              <a:t>JSTOR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1"/>
              </a:rPr>
              <a:t>30032349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4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3" tooltip="Jean Tirole"/>
              </a:rPr>
              <a:t>Jean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3" tooltip="Jean Tirole"/>
              </a:rPr>
              <a:t>Tirole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(1988).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Theory of Industrial Organization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MIT Press.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4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chapter-preview links,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5"/>
              </a:rPr>
              <a:t>vii–ix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"General Organization,"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6"/>
              </a:rPr>
              <a:t>5–6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"Non-Cooperative Game Theory: A User's Guide Manual,' "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11,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7"/>
              </a:rPr>
              <a:t>423–59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Kyle Bagwell and Asher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Wolinsky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(2002). "Game theory and Industrial Organization,"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49,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Game Theory with Economic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3, pp.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8"/>
              </a:rPr>
              <a:t>1851–1895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Martin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Shubik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(1959).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Strategy and Market Structure: Competition, Oligopoly, and the Theory of Games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Wiley.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9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and review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0"/>
              </a:rPr>
              <a:t>extract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_____ with Richard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Levitan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(1980).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Market Structure and Behavior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Harvard University Press. Review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1"/>
              </a:rPr>
              <a:t>extract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5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 Martin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Shubik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(1981). "Game Theory Models and Methods in Political Economy," in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Mathematical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1, pp. 285–330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9"/>
              </a:rPr>
              <a:t>10.1016/S1573-4382(81)01011-4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•_____ (1987).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Game-Theoretic Approach to Political Economy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MIT Press.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3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6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4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 Martin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Shubik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(1978). "Game Theory: Economic Applications," in W.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Kruskal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J.M.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Tanur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ed.,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International Encyclopedia of Statistics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v. 2, pp. 372–78.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 Robert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Aumann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5" tooltip="Sergiu Hart"/>
              </a:rPr>
              <a:t>Sergiu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5" tooltip="Sergiu Hart"/>
              </a:rPr>
              <a:t> Hart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Handbook of Game Theory with Economic Applications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(scrollable to chapter-outline or abstract links):</a:t>
            </a:r>
          </a:p>
          <a:p>
            <a:pPr marL="457189" lvl="1" indent="-457189" defTabSz="91437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1992. 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9"/>
              </a:rPr>
              <a:t>v. 1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1994.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6"/>
              </a:rPr>
              <a:t>v. 2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2002.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7"/>
              </a:rPr>
              <a:t>v. 3.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7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9"/>
              </a:rPr>
              <a:t>Game-theoretic model to examine the two tradeoffs in the acquisition of information for a careful balancing 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Research paper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0" tooltip="INSEAD"/>
              </a:rPr>
              <a:t>INSEAD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8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1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2"/>
              </a:rPr>
              <a:t>Options Games: Balancing the trade-off between flexibility and commitment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Europeanfinancialreview.com (2012-02-15). Retrieved on 2013-01-03.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19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3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Morrison, Andrew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Stumpff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Eminent Legal Philosophers, or Yes, Law is the Command of the Sovereign, at 8-12 (2013). Available at SSRN: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4"/>
              </a:rPr>
              <a:t>http://ssrn.com/abstract=2371076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0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Wood, Peter John. (2011, February). "Climate change and game theory,"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6" tooltip="Ecological Economics Review (page does not exist)"/>
              </a:rPr>
              <a:t>Ecological Economics Review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1219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153-70.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1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7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Maynard Smith, J. (1974). "The theory of games and the evolution of animal conflicts".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of Theoretical Biology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47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(1): 209–221.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8"/>
              </a:rPr>
              <a:t>10.1016/0022-5193(74)90110-6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09" tooltip="PubMed Identifier"/>
              </a:rPr>
              <a:t>PMID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0"/>
              </a:rPr>
              <a:t>4459582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1"/>
              </a:rPr>
              <a:t>edit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2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3"/>
              </a:rPr>
              <a:t>Evolutionary Game Theory (Stanford Encyclopedia of Philosophy)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Plato.stanford.edu. Retrieved on 2013-01-03.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3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4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4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4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5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6"/>
              </a:rPr>
              <a:t>Biological Altruism (Stanford Encyclopedia of Philosophy)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Seop.leeds.ac.uk. Retrieved on 2013-01-03.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4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7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Noam Nisan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 al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., ed. (2007).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Algorithmic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Cambridge University Press.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6"/>
              </a:rPr>
              <a:t>Description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5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Nisan, Noam; Ronen, Amir (2001),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5"/>
              </a:rPr>
              <a:t>"Algorithmic Mechanism Design"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 and Economic Behavior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(1–2): 166–196,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19"/>
              </a:rPr>
              <a:t>10.1006/game.1999.0790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6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•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8" tooltip="Joseph Y. Halpern"/>
              </a:rPr>
              <a:t>Joseph Y. Halpern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(2008). "computer science and game theory,"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New Palgrave Dictionary of Economics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2nd Edition.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9"/>
              </a:rPr>
              <a:t>Abstract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Shoham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Yoav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(2008),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1"/>
              </a:rPr>
              <a:t>"Computer Science and Game Theory"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(8): 75–79,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2"/>
              </a:rPr>
              <a:t>10.1145/1378704.1378721</a:t>
            </a:r>
            <a:b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  • Littman, Amy;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3" tooltip="Michael L. Littman"/>
              </a:rPr>
              <a:t>Littman, Michael L.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(2007), "Introduction to the Special Issue on Learning and Computational Game Theory",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67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(1–2): 3–6,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4"/>
              </a:rPr>
              <a:t>10.1007/s10994-007-0770-1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7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Ullmann-Margalit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E. (1977),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Emergence of Norms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Oxford University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Press,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7" tooltip="Special:BookSources/0198244118"/>
              </a:rPr>
              <a:t>0198244118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8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Bicchieri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C. (2006),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Grammar of Society: the Nature and Dynamics of Social Norms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Cambridge University Press,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9" tooltip="Special:BookSources/0521573726"/>
              </a:rPr>
              <a:t>0521573726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29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Bicchieri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Cristina (1989), "Self-Refuting Theories of Strategic Interaction: A Paradox of Common Knowledge", 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Erkenntnis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(1–2): 69–85,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1"/>
              </a:rPr>
              <a:t>10.1007/BF00184816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See also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Rationality and Coordination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Cambridge University Press, 1993,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2" tooltip="Special:BookSources/0521381231"/>
              </a:rPr>
              <a:t>0521381231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0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3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Dynamics of Rational Deliberation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Harvard University Press, 1990,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4" tooltip="Special:BookSources/067421885X"/>
              </a:rPr>
              <a:t>067421885X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1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Bicchieri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Cristina; Jeffrey, Richard;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Skyrms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Brian, eds. (1999), "Knowledge, Belief, and Counterfactual Reasoning in Games",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Logic of Strategy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 York: Oxford University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Press,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6" tooltip="Special:BookSources/0195117158"/>
              </a:rPr>
              <a:t>0195117158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2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7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For a more detailed discussion of the use of Game Theory in ethics see the Stanford Encyclopedia of Philosophy's entry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8"/>
              </a:rPr>
              <a:t>game theory and ethics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3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39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Harold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Houba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Wilko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Bolt.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Credible Threats in Negotiations. A Game-theoretic Approach.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Chapter 4. The Nash Program.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0"/>
              </a:rPr>
              <a:t>ISBN 978-1-4020-7183-6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4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1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1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1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2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3" tooltip="Jörg Bewersdorff"/>
              </a:rPr>
              <a:t>Jörg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3" tooltip="Jörg Bewersdorff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3" tooltip="Jörg Bewersdorff"/>
              </a:rPr>
              <a:t>Bewersdorff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(2005),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Luck, logic, and white lies: the mathematics of games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K Peters, Ltd., pp. ix–xii and chapter 31,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4" tooltip="Special:BookSources/978-1-56881-210-6"/>
              </a:rPr>
              <a:t>978-1-56881-210-6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5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5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6" tooltip="Michael H. Albert"/>
              </a:rPr>
              <a:t>Albert, Michael H.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Nowakowski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Richard J.; Wolfe, David (2007),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Lessons in Play: In Introduction to Combinatorial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K Peters Ltd, pp. 3–4,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7" tooltip="Special:BookSources/978-1-56881-277-9"/>
              </a:rPr>
              <a:t>978-1-56881-277-9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6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9" tooltip="József Beck"/>
              </a:rPr>
              <a:t>Beck,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49" tooltip="József Beck"/>
              </a:rPr>
              <a:t>József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(2008),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Combinatorial games: tic-tac-toe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Cambridge University Press, pp. 1–3,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0" tooltip="Special:BookSources/978-0-521-46100-9"/>
              </a:rPr>
              <a:t>978-0-521-46100-9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7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1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Robert A. Hearn; Erik D.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Demaine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(2009),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Games, Puzzles, and Computation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 K Peters,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Ltd.,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2" tooltip="Special:BookSources/978-1-56881-322-6"/>
              </a:rPr>
              <a:t>978-1-56881-322-6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9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3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Petrosjan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L.A. and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Murzov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N.V. (1966).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Game-theoretic problems of mechanics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Litovsk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Mat. Sb. 6, 423–433 (in Russian).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0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4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4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4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5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Hugh Brendan McMahan (2006),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6"/>
              </a:rPr>
              <a:t>Robust Planning in Domains with Stochastic Outcomes, Adversaries, and Partial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6"/>
              </a:rPr>
              <a:t>Observability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CMU-CS-06-166, pp. 3–4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1"/>
            </a:pP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^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7"/>
              </a:rPr>
              <a:t>Jump up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7"/>
              </a:rPr>
              <a:t>to:</a:t>
            </a:r>
            <a:r>
              <a:rPr lang="en-US" sz="700" b="1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7"/>
              </a:rPr>
              <a:t>a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i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8"/>
              </a:rPr>
              <a:t>b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Bellhouse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David (2007),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9"/>
              </a:rPr>
              <a:t>"The Problem of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9"/>
              </a:rPr>
              <a:t>Waldegrave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59"/>
              </a:rPr>
              <a:t>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Électronique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d'Histoire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Probabilités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de la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Statistique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(2)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2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James Madison, Vices of the Political System of the United States, April 1787.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1"/>
              </a:rPr>
              <a:t>Link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3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Jack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Rakove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"James Madison and the Constitution",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History Now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Issue 13 September 2007.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3"/>
              </a:rPr>
              <a:t>Link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4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4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Neumann, J. v. (1928), "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Zur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Theorie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der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Gesellschaftsspiele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", 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5" tooltip="Mathematische Annalen"/>
              </a:rPr>
              <a:t>Mathematische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5" tooltip="Mathematische Annalen"/>
              </a:rPr>
              <a:t> </a:t>
            </a:r>
            <a:r>
              <a:rPr lang="en-US" sz="7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5" tooltip="Mathematische Annalen"/>
              </a:rPr>
              <a:t>Annalen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(1): 295–320,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8" tooltip="Digital object identifier"/>
              </a:rPr>
              <a:t>doi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6"/>
              </a:rPr>
              <a:t>10.1007/BF01448847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English translation: Tucker, A. W.; Luce, R. D., eds. (1959),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7"/>
              </a:rPr>
              <a:t>"On the Theory of Games of Strategy"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 to the Theory of Games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pp. 13–42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5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8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Leonard, Robert (2010),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Von Neumann, Morgenstern, and the Creation of Game Theory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New York: Cambridge University Press,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69" tooltip="Special:BookSources/9780521562669"/>
              </a:rPr>
              <a:t>9780521562669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6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0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Although common knowledge was first discussed by the philosopher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1" tooltip="David Kellogg Lewis"/>
              </a:rPr>
              <a:t>David Lewis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 his dissertation (and later book)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Convention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in the late 1960s, it was not widely considered by economists until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Robert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9" tooltip="Robert Aumann"/>
              </a:rPr>
              <a:t>Aumann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's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work in the 1970s.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7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2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Simon Singh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3"/>
              </a:rPr>
              <a:t>"Between Genius and Madness."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New York Times (June 14, 1998)</a:t>
            </a: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38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4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M. Tim Jones (2008),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Intelligence: A Systems Approach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Jones &amp; Bartlett Learning, pp. 106–118,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26" tooltip="International Standard Book Number"/>
              </a:rPr>
              <a:t>ISBN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5" tooltip="Special:BookSources/978-0-7637-7337-3"/>
              </a:rPr>
              <a:t>978-0-7637-7337-3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8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6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Sylvia </a:t>
            </a:r>
            <a:r>
              <a:rPr lang="en-US" sz="7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Nasar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7" tooltip="A Beautiful Mind (book)"/>
              </a:rPr>
              <a:t>A Beautiful Mind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(1998). Simon &amp; Schuster. 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8"/>
              </a:rPr>
              <a:t>ISBN 0-684-81906-6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 startAt="49"/>
            </a:pPr>
            <a:r>
              <a:rPr lang="en-US" sz="7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179"/>
              </a:rPr>
              <a:t>Jump up^</a:t>
            </a:r>
            <a:r>
              <a:rPr lang="en-US" sz="7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Heinlein, Robert A. (1959), </a:t>
            </a:r>
            <a:r>
              <a:rPr lang="en-US" sz="7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Starship Troopers</a:t>
            </a:r>
            <a:endParaRPr lang="en-US" sz="7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14377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700" dirty="0"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74217" y="2967335"/>
            <a:ext cx="344357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</a:rPr>
              <a:t>The End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Rectangle 8"/>
          <p:cNvSpPr/>
          <p:nvPr/>
        </p:nvSpPr>
        <p:spPr>
          <a:xfrm>
            <a:off x="3531593" y="3077735"/>
            <a:ext cx="53559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rtl="1"/>
            <a:r>
              <a:rPr lang="fa-IR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Farnaz" panose="00000400000000000000" pitchFamily="2" charset="-78"/>
              </a:rPr>
              <a:t>محققان:</a:t>
            </a:r>
          </a:p>
          <a:p>
            <a:pPr algn="ctr" rtl="1"/>
            <a:r>
              <a:rPr lang="fa-IR" sz="2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cs typeface="B Farnaz" panose="00000400000000000000" pitchFamily="2" charset="-78"/>
              </a:rPr>
              <a:t>مسعود مردانشاهی-محمد حسن شماخی</a:t>
            </a:r>
          </a:p>
        </p:txBody>
      </p:sp>
      <p:sp>
        <p:nvSpPr>
          <p:cNvPr id="11" name="Rectangle 10"/>
          <p:cNvSpPr/>
          <p:nvPr/>
        </p:nvSpPr>
        <p:spPr>
          <a:xfrm rot="5400000">
            <a:off x="8758852" y="3338748"/>
            <a:ext cx="545213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n w="0"/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B Farnaz" panose="00000400000000000000" pitchFamily="2" charset="-78"/>
              </a:rPr>
              <a:t>mh.shammakhi@gmail.com</a:t>
            </a:r>
          </a:p>
          <a:p>
            <a:r>
              <a:rPr lang="en-US" sz="3200" b="1" dirty="0">
                <a:ln w="0"/>
                <a:solidFill>
                  <a:schemeClr val="accent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  <a:cs typeface="B Farnaz" panose="00000400000000000000" pitchFamily="2" charset="-78"/>
              </a:rPr>
              <a:t>masoudm969@gmail.com</a:t>
            </a:r>
          </a:p>
        </p:txBody>
      </p:sp>
      <p:pic>
        <p:nvPicPr>
          <p:cNvPr id="13" name="BBC_Sherlock_theme_-_music_box_by_Ziassan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62" end="3914.45"/>
                </p14:media>
              </p:ext>
            </p:extLst>
          </p:nvPr>
        </p:nvPicPr>
        <p:blipFill>
          <a:blip r:embed="rId181"/>
          <a:stretch>
            <a:fillRect/>
          </a:stretch>
        </p:blipFill>
        <p:spPr>
          <a:xfrm>
            <a:off x="12216501" y="32626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79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4" presetClass="path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0.01771 0.05 L 0.0056 -2.44028 " pathEditMode="fixed" rAng="0" ptsTypes="AA">
                                      <p:cBhvr>
                                        <p:cTn id="21" dur="1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-12451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0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30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2" grpId="0"/>
      <p:bldP spid="4" grpId="0"/>
      <p:bldP spid="4" grpId="1"/>
      <p:bldP spid="9" grpId="0"/>
      <p:bldP spid="9" grpId="1"/>
      <p:bldP spid="11" grpId="0"/>
      <p:bldP spid="1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594" y="1437097"/>
            <a:ext cx="2085975" cy="32956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4" t="237" r="6216"/>
          <a:stretch/>
        </p:blipFill>
        <p:spPr>
          <a:xfrm>
            <a:off x="7758750" y="1437097"/>
            <a:ext cx="2674423" cy="32956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2367896" y="4925785"/>
            <a:ext cx="42524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tantia" panose="02030602050306030303" pitchFamily="18" charset="0"/>
              </a:rPr>
              <a:t>Osborne,Martin</a:t>
            </a:r>
            <a:r>
              <a:rPr lang="en-US" dirty="0">
                <a:latin typeface="Constantia" panose="02030602050306030303" pitchFamily="18" charset="0"/>
              </a:rPr>
              <a:t> &amp; </a:t>
            </a:r>
            <a:r>
              <a:rPr lang="en-US" dirty="0" err="1">
                <a:latin typeface="Constantia" panose="02030602050306030303" pitchFamily="18" charset="0"/>
              </a:rPr>
              <a:t>Rubinstein,Ariel</a:t>
            </a:r>
            <a:r>
              <a:rPr lang="en-US" dirty="0">
                <a:latin typeface="Constantia" panose="02030602050306030303" pitchFamily="18" charset="0"/>
              </a:rPr>
              <a:t> (OR)</a:t>
            </a:r>
          </a:p>
          <a:p>
            <a:r>
              <a:rPr lang="en-US" dirty="0">
                <a:latin typeface="Constantia" panose="02030602050306030303" pitchFamily="18" charset="0"/>
              </a:rPr>
              <a:t>A Course in Game Theory , MIT Press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20969" y="4981503"/>
            <a:ext cx="36259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Constantia" panose="02030602050306030303" pitchFamily="18" charset="0"/>
              </a:rPr>
              <a:t>Osborne,Martin</a:t>
            </a:r>
            <a:r>
              <a:rPr lang="en-US" dirty="0">
                <a:latin typeface="Constantia" panose="02030602050306030303" pitchFamily="18" charset="0"/>
              </a:rPr>
              <a:t>, (OS)</a:t>
            </a:r>
          </a:p>
          <a:p>
            <a:r>
              <a:rPr lang="en-US" dirty="0">
                <a:latin typeface="Constantia" panose="02030602050306030303" pitchFamily="18" charset="0"/>
              </a:rPr>
              <a:t> An Introduction to Game Theory ,</a:t>
            </a:r>
          </a:p>
          <a:p>
            <a:r>
              <a:rPr lang="en-US" dirty="0">
                <a:latin typeface="Constantia" panose="02030602050306030303" pitchFamily="18" charset="0"/>
              </a:rPr>
              <a:t> Oxford university Press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" name="Group 3"/>
          <p:cNvGrpSpPr/>
          <p:nvPr/>
        </p:nvGrpSpPr>
        <p:grpSpPr>
          <a:xfrm>
            <a:off x="-689811" y="-2"/>
            <a:ext cx="3840485" cy="1066799"/>
            <a:chOff x="-689811" y="-2"/>
            <a:chExt cx="3904404" cy="1066799"/>
          </a:xfrm>
        </p:grpSpPr>
        <p:sp>
          <p:nvSpPr>
            <p:cNvPr id="11" name="Parallelogram 10"/>
            <p:cNvSpPr/>
            <p:nvPr/>
          </p:nvSpPr>
          <p:spPr>
            <a:xfrm flipH="1" flipV="1">
              <a:off x="-689811" y="-2"/>
              <a:ext cx="3904404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4378" y="184119"/>
              <a:ext cx="23371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ln w="6600">
                    <a:solidFill>
                      <a:schemeClr val="accent1">
                        <a:lumMod val="50000"/>
                      </a:schemeClr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>
                        <a:lumMod val="50000"/>
                      </a:schemeClr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Textbook: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loud Callout 10"/>
          <p:cNvSpPr/>
          <p:nvPr/>
        </p:nvSpPr>
        <p:spPr>
          <a:xfrm rot="21201074" flipH="1">
            <a:off x="7213756" y="1284286"/>
            <a:ext cx="3297293" cy="1831159"/>
          </a:xfrm>
          <a:prstGeom prst="cloudCallout">
            <a:avLst>
              <a:gd name="adj1" fmla="val -15422"/>
              <a:gd name="adj2" fmla="val 7555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Callout 9"/>
          <p:cNvSpPr/>
          <p:nvPr/>
        </p:nvSpPr>
        <p:spPr>
          <a:xfrm flipH="1">
            <a:off x="1859824" y="1444173"/>
            <a:ext cx="3297293" cy="1831159"/>
          </a:xfrm>
          <a:prstGeom prst="cloudCallout">
            <a:avLst>
              <a:gd name="adj1" fmla="val -14244"/>
              <a:gd name="adj2" fmla="val 768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14141" y="1878229"/>
            <a:ext cx="31132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What is </a:t>
            </a:r>
          </a:p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	game theory?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74680" y="1645803"/>
            <a:ext cx="260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Rational individual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005011" y="2038928"/>
            <a:ext cx="2281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orpulent Caps BRK" pitchFamily="2" charset="0"/>
                <a:ea typeface="Adobe Gothic Std B" panose="020B0800000000000000" pitchFamily="34" charset="-128"/>
              </a:rPr>
              <a:t>Max pay off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C9D6DE"/>
              </a:clrFrom>
              <a:clrTo>
                <a:srgbClr val="C9D6D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64" y="3486496"/>
            <a:ext cx="1928555" cy="2571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4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630" y="3573231"/>
            <a:ext cx="3544007" cy="258380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1"/>
          <p:cNvGrpSpPr/>
          <p:nvPr/>
        </p:nvGrpSpPr>
        <p:grpSpPr>
          <a:xfrm>
            <a:off x="-689811" y="-10422"/>
            <a:ext cx="5361860" cy="1077218"/>
            <a:chOff x="-689811" y="-10422"/>
            <a:chExt cx="5694948" cy="1077218"/>
          </a:xfrm>
        </p:grpSpPr>
        <p:sp>
          <p:nvSpPr>
            <p:cNvPr id="17" name="Parallelogram 16"/>
            <p:cNvSpPr/>
            <p:nvPr/>
          </p:nvSpPr>
          <p:spPr>
            <a:xfrm flipH="1" flipV="1">
              <a:off x="-689811" y="-3"/>
              <a:ext cx="5694948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6847" y="-10422"/>
              <a:ext cx="3414021" cy="10772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32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What is</a:t>
              </a:r>
            </a:p>
            <a:p>
              <a:pPr algn="ctr"/>
              <a:r>
                <a:rPr lang="en-US" sz="32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game Theory?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924722" y="1656116"/>
            <a:ext cx="15087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Players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924722" y="2281876"/>
            <a:ext cx="34437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Strategy ( Action 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913661" y="2907637"/>
            <a:ext cx="3055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Strategy Profile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13659" y="3533398"/>
            <a:ext cx="2573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Order of Play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956876" y="4159160"/>
            <a:ext cx="2904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Information set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13659" y="4784920"/>
            <a:ext cx="15441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Outcome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911662" y="5410680"/>
            <a:ext cx="13158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Corpulent Caps BRK" pitchFamily="2" charset="0"/>
              </a:rPr>
              <a:t>Payoff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Corpulent Caps BRK" pitchFamily="2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1"/>
          <p:cNvGrpSpPr/>
          <p:nvPr/>
        </p:nvGrpSpPr>
        <p:grpSpPr>
          <a:xfrm>
            <a:off x="-689811" y="-3"/>
            <a:ext cx="5566611" cy="1066799"/>
            <a:chOff x="-689811" y="-3"/>
            <a:chExt cx="5694948" cy="1066799"/>
          </a:xfrm>
        </p:grpSpPr>
        <p:sp>
          <p:nvSpPr>
            <p:cNvPr id="20" name="Parallelogram 19"/>
            <p:cNvSpPr/>
            <p:nvPr/>
          </p:nvSpPr>
          <p:spPr>
            <a:xfrm flipH="1" flipV="1">
              <a:off x="-689811" y="-3"/>
              <a:ext cx="5694948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3664" y="208854"/>
              <a:ext cx="47011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Game Components: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501" y="793629"/>
            <a:ext cx="3880357" cy="2386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6</a:t>
            </a:fld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657" y="3449020"/>
            <a:ext cx="4209201" cy="29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1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Rectangle 20"/>
          <p:cNvSpPr/>
          <p:nvPr/>
        </p:nvSpPr>
        <p:spPr>
          <a:xfrm>
            <a:off x="3573355" y="962408"/>
            <a:ext cx="550246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Number of players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689811" y="-3"/>
            <a:ext cx="5586188" cy="1066799"/>
            <a:chOff x="-689811" y="-3"/>
            <a:chExt cx="5694948" cy="1066799"/>
          </a:xfrm>
        </p:grpSpPr>
        <p:sp>
          <p:nvSpPr>
            <p:cNvPr id="20" name="Parallelogram 19"/>
            <p:cNvSpPr/>
            <p:nvPr/>
          </p:nvSpPr>
          <p:spPr>
            <a:xfrm flipH="1" flipV="1">
              <a:off x="-689811" y="-3"/>
              <a:ext cx="5694948" cy="1066799"/>
            </a:xfrm>
            <a:prstGeom prst="parallelogram">
              <a:avLst>
                <a:gd name="adj" fmla="val 561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03664" y="208854"/>
              <a:ext cx="470118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Corpulent Caps BRK" pitchFamily="2" charset="0"/>
                  <a:ea typeface="Adobe Gothic Std B" panose="020B0800000000000000" pitchFamily="34" charset="-128"/>
                </a:rPr>
                <a:t>Game Components: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75205" y="2957595"/>
            <a:ext cx="2808828" cy="2160259"/>
            <a:chOff x="7070765" y="3917312"/>
            <a:chExt cx="3880357" cy="2824842"/>
          </a:xfrm>
        </p:grpSpPr>
        <p:sp>
          <p:nvSpPr>
            <p:cNvPr id="28" name="Rectangle 27"/>
            <p:cNvSpPr/>
            <p:nvPr/>
          </p:nvSpPr>
          <p:spPr>
            <a:xfrm>
              <a:off x="8042758" y="3917312"/>
              <a:ext cx="2677096" cy="4829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Matching Pennies: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765" y="4355426"/>
              <a:ext cx="3880357" cy="2386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4" name="Rectangle 3"/>
          <p:cNvSpPr/>
          <p:nvPr/>
        </p:nvSpPr>
        <p:spPr>
          <a:xfrm>
            <a:off x="3332270" y="2116512"/>
            <a:ext cx="169469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 players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775677" y="2116512"/>
            <a:ext cx="16706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 players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96377" y="914360"/>
            <a:ext cx="2856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Strategy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285437" y="2701287"/>
            <a:ext cx="2958900" cy="2782445"/>
            <a:chOff x="7828366" y="481260"/>
            <a:chExt cx="2958900" cy="2782445"/>
          </a:xfrm>
        </p:grpSpPr>
        <p:sp>
          <p:nvSpPr>
            <p:cNvPr id="32" name="Rectangle 31"/>
            <p:cNvSpPr/>
            <p:nvPr/>
          </p:nvSpPr>
          <p:spPr>
            <a:xfrm>
              <a:off x="8269159" y="481260"/>
              <a:ext cx="2181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Rock, Scissors, Paper</a:t>
              </a: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366" y="1088914"/>
              <a:ext cx="2958900" cy="2174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34" name="Group 33"/>
          <p:cNvGrpSpPr/>
          <p:nvPr/>
        </p:nvGrpSpPr>
        <p:grpSpPr>
          <a:xfrm>
            <a:off x="2775205" y="2957595"/>
            <a:ext cx="2808828" cy="2160258"/>
            <a:chOff x="7070765" y="3917313"/>
            <a:chExt cx="3880357" cy="2824841"/>
          </a:xfrm>
        </p:grpSpPr>
        <p:sp>
          <p:nvSpPr>
            <p:cNvPr id="35" name="Rectangle 34"/>
            <p:cNvSpPr/>
            <p:nvPr/>
          </p:nvSpPr>
          <p:spPr>
            <a:xfrm>
              <a:off x="8042758" y="3917313"/>
              <a:ext cx="2677096" cy="482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Matching Pennies:</a:t>
              </a: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765" y="4355426"/>
              <a:ext cx="3880357" cy="2386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32" y="3053072"/>
            <a:ext cx="3351814" cy="21786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2495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in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4" grpId="0"/>
      <p:bldP spid="4" grpId="1"/>
      <p:bldP spid="30" grpId="0"/>
      <p:bldP spid="30" grpId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09558" y="934325"/>
            <a:ext cx="75827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Simultaneous   or     Ordinal</a:t>
            </a:r>
            <a:endParaRPr lang="en-US" sz="1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Parallelogram 10"/>
          <p:cNvSpPr/>
          <p:nvPr/>
        </p:nvSpPr>
        <p:spPr>
          <a:xfrm flipV="1">
            <a:off x="9829799" y="-16041"/>
            <a:ext cx="3019927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27522" y="265927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RMehr" panose="02000503000000020002" pitchFamily="2" charset="-78"/>
                <a:ea typeface="Adobe Gothic Std B" panose="020B0800000000000000" pitchFamily="34" charset="-128"/>
                <a:cs typeface="IRMehr" panose="02000503000000020002" pitchFamily="2" charset="-78"/>
              </a:rPr>
              <a:t>تعاریف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RMehr" panose="02000503000000020002" pitchFamily="2" charset="-78"/>
              <a:ea typeface="Adobe Gothic Std B" panose="020B0800000000000000" pitchFamily="34" charset="-128"/>
              <a:cs typeface="IRMehr" panose="02000503000000020002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259746" y="2001123"/>
            <a:ext cx="3124317" cy="2992035"/>
            <a:chOff x="2661169" y="481260"/>
            <a:chExt cx="3124317" cy="2992034"/>
          </a:xfrm>
        </p:grpSpPr>
        <p:sp>
          <p:nvSpPr>
            <p:cNvPr id="8" name="Rectangle 7"/>
            <p:cNvSpPr/>
            <p:nvPr/>
          </p:nvSpPr>
          <p:spPr>
            <a:xfrm>
              <a:off x="2661169" y="481260"/>
              <a:ext cx="31243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Dots &amp; Crosses (Tick-Tack-Toe)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4" t="-6759" r="25590" b="-8371"/>
            <a:stretch/>
          </p:blipFill>
          <p:spPr>
            <a:xfrm>
              <a:off x="2937708" y="665926"/>
              <a:ext cx="2486526" cy="280736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</p:grpSp>
      <p:grpSp>
        <p:nvGrpSpPr>
          <p:cNvPr id="13" name="Group 12"/>
          <p:cNvGrpSpPr/>
          <p:nvPr/>
        </p:nvGrpSpPr>
        <p:grpSpPr>
          <a:xfrm>
            <a:off x="2409558" y="2020733"/>
            <a:ext cx="3880357" cy="2824843"/>
            <a:chOff x="7070765" y="3917312"/>
            <a:chExt cx="3880357" cy="2824842"/>
          </a:xfrm>
        </p:grpSpPr>
        <p:sp>
          <p:nvSpPr>
            <p:cNvPr id="14" name="Rectangle 13"/>
            <p:cNvSpPr/>
            <p:nvPr/>
          </p:nvSpPr>
          <p:spPr>
            <a:xfrm>
              <a:off x="8042760" y="3917312"/>
              <a:ext cx="19378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Matching Pennies: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0765" y="4355426"/>
              <a:ext cx="3880357" cy="238672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47" y="3952022"/>
            <a:ext cx="3762811" cy="2506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94" y="4080857"/>
            <a:ext cx="2891815" cy="22485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4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00456 -0.088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442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0.00729 -0.106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53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t="-7337" r="4545" b="-2074"/>
          <a:stretch/>
        </p:blipFill>
        <p:spPr>
          <a:xfrm>
            <a:off x="214378" y="5909604"/>
            <a:ext cx="1252895" cy="7660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6" name="Group 15"/>
          <p:cNvGrpSpPr/>
          <p:nvPr/>
        </p:nvGrpSpPr>
        <p:grpSpPr>
          <a:xfrm>
            <a:off x="2517741" y="2188313"/>
            <a:ext cx="3040299" cy="2884059"/>
            <a:chOff x="7626021" y="360639"/>
            <a:chExt cx="3040299" cy="2884058"/>
          </a:xfrm>
        </p:grpSpPr>
        <p:sp>
          <p:nvSpPr>
            <p:cNvPr id="17" name="Rectangle 16"/>
            <p:cNvSpPr/>
            <p:nvPr/>
          </p:nvSpPr>
          <p:spPr>
            <a:xfrm>
              <a:off x="8203445" y="360639"/>
              <a:ext cx="17114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Battle of Sexes: 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021" y="964473"/>
              <a:ext cx="3040299" cy="228022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grpSp>
        <p:nvGrpSpPr>
          <p:cNvPr id="19" name="Group 18"/>
          <p:cNvGrpSpPr/>
          <p:nvPr/>
        </p:nvGrpSpPr>
        <p:grpSpPr>
          <a:xfrm>
            <a:off x="7205886" y="2188315"/>
            <a:ext cx="3300583" cy="2897773"/>
            <a:chOff x="2227365" y="1064625"/>
            <a:chExt cx="3939065" cy="3422847"/>
          </a:xfrm>
        </p:grpSpPr>
        <p:sp>
          <p:nvSpPr>
            <p:cNvPr id="20" name="Rectangle 19"/>
            <p:cNvSpPr/>
            <p:nvPr/>
          </p:nvSpPr>
          <p:spPr>
            <a:xfrm>
              <a:off x="2957787" y="1064625"/>
              <a:ext cx="2478224" cy="76344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Chicken Game</a:t>
              </a:r>
              <a:endParaRPr lang="fa-I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(Hawk-Dove game)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7365" y="2001922"/>
              <a:ext cx="3939065" cy="248555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3" name="Rectangle 12"/>
          <p:cNvSpPr/>
          <p:nvPr/>
        </p:nvSpPr>
        <p:spPr>
          <a:xfrm>
            <a:off x="6501591" y="1178184"/>
            <a:ext cx="47091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Non-Cooperative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79458" y="895985"/>
            <a:ext cx="328019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Cooperative</a:t>
            </a:r>
          </a:p>
          <a:p>
            <a:pPr algn="ctr"/>
            <a:r>
              <a:rPr lang="en-US" sz="4000" b="1" dirty="0">
                <a:ln w="0"/>
                <a:solidFill>
                  <a:srgbClr val="EB8F2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nstantia" panose="02030602050306030303" pitchFamily="18" charset="0"/>
              </a:rPr>
              <a:t>(Coalitional)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051637" y="4033958"/>
            <a:ext cx="5157263" cy="2233839"/>
            <a:chOff x="3069771" y="2171700"/>
            <a:chExt cx="6547758" cy="2824843"/>
          </a:xfrm>
        </p:grpSpPr>
        <p:sp>
          <p:nvSpPr>
            <p:cNvPr id="22" name="Rectangle 21"/>
            <p:cNvSpPr/>
            <p:nvPr/>
          </p:nvSpPr>
          <p:spPr>
            <a:xfrm>
              <a:off x="4516244" y="2732049"/>
              <a:ext cx="4638907" cy="186225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741" t="32812" r="22935" b="28572"/>
            <a:stretch/>
          </p:blipFill>
          <p:spPr>
            <a:xfrm>
              <a:off x="3069771" y="2171700"/>
              <a:ext cx="6547758" cy="282484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6154416" y="4033958"/>
            <a:ext cx="4657345" cy="2092799"/>
            <a:chOff x="1499616" y="3767328"/>
            <a:chExt cx="5907024" cy="3090672"/>
          </a:xfrm>
        </p:grpSpPr>
        <p:sp>
          <p:nvSpPr>
            <p:cNvPr id="28" name="Rectangle 27"/>
            <p:cNvSpPr/>
            <p:nvPr/>
          </p:nvSpPr>
          <p:spPr>
            <a:xfrm>
              <a:off x="3017520" y="4286644"/>
              <a:ext cx="4187952" cy="231532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8609" t="27375" r="35991" b="30375"/>
            <a:stretch/>
          </p:blipFill>
          <p:spPr>
            <a:xfrm>
              <a:off x="1499616" y="3767328"/>
              <a:ext cx="5907024" cy="3090672"/>
            </a:xfrm>
            <a:prstGeom prst="rect">
              <a:avLst/>
            </a:prstGeom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00B85-DC09-42B9-9F06-A89787A61741}" type="slidenum">
              <a:rPr lang="en-US" smtClean="0"/>
              <a:t>9</a:t>
            </a:fld>
            <a:endParaRPr lang="en-US"/>
          </a:p>
        </p:txBody>
      </p:sp>
      <p:sp>
        <p:nvSpPr>
          <p:cNvPr id="24" name="Parallelogram 23"/>
          <p:cNvSpPr/>
          <p:nvPr/>
        </p:nvSpPr>
        <p:spPr>
          <a:xfrm flipV="1">
            <a:off x="9829799" y="-16041"/>
            <a:ext cx="3003885" cy="1066799"/>
          </a:xfrm>
          <a:prstGeom prst="parallelogram">
            <a:avLst>
              <a:gd name="adj" fmla="val 561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427522" y="265927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RMehr" panose="02000503000000020002" pitchFamily="2" charset="-78"/>
                <a:ea typeface="Adobe Gothic Std B" panose="020B0800000000000000" pitchFamily="34" charset="-128"/>
                <a:cs typeface="IRMehr" panose="02000503000000020002" pitchFamily="2" charset="-78"/>
              </a:rPr>
              <a:t>تعاریف</a:t>
            </a:r>
            <a:endParaRPr lang="en-US" sz="36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IRMehr" panose="02000503000000020002" pitchFamily="2" charset="-78"/>
              <a:ea typeface="Adobe Gothic Std B" panose="020B0800000000000000" pitchFamily="34" charset="-128"/>
              <a:cs typeface="IRMehr" panose="02000503000000020002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7067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3.33333E-6 L 0.01523 -0.0944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5" y="-47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4.07407E-6 L 0.00873 -0.0962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-481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8333</TotalTime>
  <Words>2850</Words>
  <Application>Microsoft Office PowerPoint</Application>
  <PresentationFormat>Widescreen</PresentationFormat>
  <Paragraphs>213</Paragraphs>
  <Slides>31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7" baseType="lpstr">
      <vt:lpstr>Adobe Gurmukhi</vt:lpstr>
      <vt:lpstr>IRMehr</vt:lpstr>
      <vt:lpstr>Cambria</vt:lpstr>
      <vt:lpstr>Cambria Math</vt:lpstr>
      <vt:lpstr>Constantia</vt:lpstr>
      <vt:lpstr>Calibri</vt:lpstr>
      <vt:lpstr>Corpulent Caps BRK</vt:lpstr>
      <vt:lpstr>Super Mario 256</vt:lpstr>
      <vt:lpstr>Century Gothic</vt:lpstr>
      <vt:lpstr>Corbel</vt:lpstr>
      <vt:lpstr>IranNastaliq</vt:lpstr>
      <vt:lpstr>IRAban</vt:lpstr>
      <vt:lpstr>Arial</vt:lpstr>
      <vt:lpstr>Adobe Gothic Std B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John Nash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تامین کالای عمومی</vt:lpstr>
      <vt:lpstr>روش سریع تر یافتن تعادل نش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حدس دو سوم میانگین کلاس</vt:lpstr>
      <vt:lpstr>حراج ها</vt:lpstr>
      <vt:lpstr>تعادل نش حراجی در کجا قرار دارد؟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mh-shah</dc:creator>
  <cp:lastModifiedBy>Mohammad Hasan Shammakhi</cp:lastModifiedBy>
  <cp:revision>387</cp:revision>
  <dcterms:created xsi:type="dcterms:W3CDTF">2014-03-13T06:23:00Z</dcterms:created>
  <dcterms:modified xsi:type="dcterms:W3CDTF">2023-06-23T05:49:34Z</dcterms:modified>
  <cp:contentStatus/>
</cp:coreProperties>
</file>